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38"/>
  </p:notesMasterIdLst>
  <p:handoutMasterIdLst>
    <p:handoutMasterId r:id="rId39"/>
  </p:handoutMasterIdLst>
  <p:sldIdLst>
    <p:sldId id="256" r:id="rId2"/>
    <p:sldId id="393" r:id="rId3"/>
    <p:sldId id="347" r:id="rId4"/>
    <p:sldId id="354" r:id="rId5"/>
    <p:sldId id="427" r:id="rId6"/>
    <p:sldId id="361" r:id="rId7"/>
    <p:sldId id="355" r:id="rId8"/>
    <p:sldId id="357" r:id="rId9"/>
    <p:sldId id="356" r:id="rId10"/>
    <p:sldId id="359" r:id="rId11"/>
    <p:sldId id="367" r:id="rId12"/>
    <p:sldId id="546" r:id="rId13"/>
    <p:sldId id="547" r:id="rId14"/>
    <p:sldId id="549" r:id="rId15"/>
    <p:sldId id="488" r:id="rId16"/>
    <p:sldId id="545" r:id="rId17"/>
    <p:sldId id="337" r:id="rId18"/>
    <p:sldId id="487" r:id="rId19"/>
    <p:sldId id="365" r:id="rId20"/>
    <p:sldId id="495" r:id="rId21"/>
    <p:sldId id="503" r:id="rId22"/>
    <p:sldId id="475" r:id="rId23"/>
    <p:sldId id="514" r:id="rId24"/>
    <p:sldId id="515" r:id="rId25"/>
    <p:sldId id="397" r:id="rId26"/>
    <p:sldId id="398" r:id="rId27"/>
    <p:sldId id="535" r:id="rId28"/>
    <p:sldId id="540" r:id="rId29"/>
    <p:sldId id="531" r:id="rId30"/>
    <p:sldId id="532" r:id="rId31"/>
    <p:sldId id="533" r:id="rId32"/>
    <p:sldId id="534" r:id="rId33"/>
    <p:sldId id="552" r:id="rId34"/>
    <p:sldId id="551" r:id="rId35"/>
    <p:sldId id="553" r:id="rId36"/>
    <p:sldId id="372" r:id="rId37"/>
  </p:sldIdLst>
  <p:sldSz cx="9144000" cy="6858000" type="screen4x3"/>
  <p:notesSz cx="6797675" cy="9926638"/>
  <p:defaultTextStyle>
    <a:defPPr>
      <a:defRPr lang="fr-FR"/>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33"/>
    <a:srgbClr val="000000"/>
    <a:srgbClr val="008000"/>
    <a:srgbClr val="FF3300"/>
    <a:srgbClr val="3399FF"/>
    <a:srgbClr val="DDDDDD"/>
    <a:srgbClr val="1660AA"/>
    <a:srgbClr val="336699"/>
    <a:srgbClr val="3366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23" autoAdjust="0"/>
    <p:restoredTop sz="87319" autoAdjust="0"/>
  </p:normalViewPr>
  <p:slideViewPr>
    <p:cSldViewPr>
      <p:cViewPr>
        <p:scale>
          <a:sx n="120" d="100"/>
          <a:sy n="120" d="100"/>
        </p:scale>
        <p:origin x="-1008" y="-126"/>
      </p:cViewPr>
      <p:guideLst>
        <p:guide orient="horz" pos="1968"/>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00" d="100"/>
        <a:sy n="100" d="100"/>
      </p:scale>
      <p:origin x="0" y="9114"/>
    </p:cViewPr>
  </p:sorterViewPr>
  <p:notesViewPr>
    <p:cSldViewPr>
      <p:cViewPr>
        <p:scale>
          <a:sx n="100" d="100"/>
          <a:sy n="100" d="100"/>
        </p:scale>
        <p:origin x="-1896" y="-72"/>
      </p:cViewPr>
      <p:guideLst>
        <p:guide orient="horz" pos="3126"/>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X:\Graphique_OUVertures%20rapports%20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9"/>
      <c:rAngAx val="0"/>
      <c:perspective val="30"/>
    </c:view3D>
    <c:floor>
      <c:thickness val="0"/>
    </c:floor>
    <c:sideWall>
      <c:thickness val="0"/>
    </c:sideWall>
    <c:backWall>
      <c:thickness val="0"/>
    </c:backWall>
    <c:plotArea>
      <c:layout/>
      <c:pie3DChart>
        <c:varyColors val="1"/>
        <c:ser>
          <c:idx val="0"/>
          <c:order val="0"/>
          <c:spPr>
            <a:ln w="19050"/>
            <a:effectLst>
              <a:outerShdw blurRad="50800" dist="38100" dir="8100000" algn="tr" rotWithShape="0">
                <a:prstClr val="black">
                  <a:alpha val="40000"/>
                </a:prstClr>
              </a:outerShdw>
            </a:effectLst>
            <a:scene3d>
              <a:camera prst="orthographicFront"/>
              <a:lightRig rig="threePt" dir="t"/>
            </a:scene3d>
            <a:sp3d prstMaterial="matte">
              <a:bevelT w="165100" prst="coolSlant"/>
            </a:sp3d>
          </c:spPr>
          <c:explosion val="10"/>
          <c:dPt>
            <c:idx val="0"/>
            <c:bubble3D val="0"/>
            <c:spPr>
              <a:solidFill>
                <a:srgbClr val="9999FF">
                  <a:alpha val="90000"/>
                </a:srgbClr>
              </a:solidFill>
              <a:ln w="19050"/>
              <a:effectLst>
                <a:outerShdw blurRad="50800" dist="38100" dir="8100000" algn="tr" rotWithShape="0">
                  <a:prstClr val="black">
                    <a:alpha val="40000"/>
                  </a:prstClr>
                </a:outerShdw>
              </a:effectLst>
              <a:scene3d>
                <a:camera prst="orthographicFront"/>
                <a:lightRig rig="threePt" dir="t"/>
              </a:scene3d>
              <a:sp3d prstMaterial="matte">
                <a:bevelT w="165100" prst="coolSlant"/>
              </a:sp3d>
            </c:spPr>
          </c:dPt>
          <c:dPt>
            <c:idx val="1"/>
            <c:bubble3D val="0"/>
            <c:spPr>
              <a:solidFill>
                <a:srgbClr val="993366">
                  <a:alpha val="89804"/>
                </a:srgbClr>
              </a:solidFill>
              <a:ln w="19050"/>
              <a:effectLst>
                <a:outerShdw blurRad="50800" dist="38100" dir="8100000" algn="tr" rotWithShape="0">
                  <a:prstClr val="black">
                    <a:alpha val="40000"/>
                  </a:prstClr>
                </a:outerShdw>
              </a:effectLst>
              <a:scene3d>
                <a:camera prst="orthographicFront"/>
                <a:lightRig rig="threePt" dir="t"/>
              </a:scene3d>
              <a:sp3d prstMaterial="matte">
                <a:bevelT w="165100" prst="coolSlant"/>
              </a:sp3d>
            </c:spPr>
          </c:dPt>
          <c:dPt>
            <c:idx val="2"/>
            <c:bubble3D val="0"/>
            <c:spPr>
              <a:solidFill>
                <a:srgbClr val="FFFFCC">
                  <a:alpha val="84706"/>
                </a:srgbClr>
              </a:solidFill>
              <a:ln w="19050"/>
              <a:effectLst>
                <a:outerShdw blurRad="50800" dist="38100" dir="8100000" algn="tr" rotWithShape="0">
                  <a:prstClr val="black">
                    <a:alpha val="40000"/>
                  </a:prstClr>
                </a:outerShdw>
              </a:effectLst>
              <a:scene3d>
                <a:camera prst="orthographicFront"/>
                <a:lightRig rig="threePt" dir="t"/>
              </a:scene3d>
              <a:sp3d prstMaterial="matte">
                <a:bevelT w="165100" prst="coolSlant"/>
              </a:sp3d>
            </c:spPr>
          </c:dPt>
          <c:dPt>
            <c:idx val="3"/>
            <c:bubble3D val="0"/>
            <c:spPr>
              <a:solidFill>
                <a:srgbClr val="CCFFFF">
                  <a:alpha val="86667"/>
                </a:srgbClr>
              </a:solidFill>
              <a:ln w="19050"/>
              <a:effectLst>
                <a:outerShdw blurRad="50800" dist="38100" dir="8100000" algn="tr" rotWithShape="0">
                  <a:prstClr val="black">
                    <a:alpha val="40000"/>
                  </a:prstClr>
                </a:outerShdw>
              </a:effectLst>
              <a:scene3d>
                <a:camera prst="orthographicFront"/>
                <a:lightRig rig="threePt" dir="t"/>
              </a:scene3d>
              <a:sp3d prstMaterial="matte">
                <a:bevelT w="165100" prst="coolSlant"/>
              </a:sp3d>
            </c:spPr>
          </c:dPt>
          <c:dPt>
            <c:idx val="4"/>
            <c:bubble3D val="0"/>
            <c:spPr>
              <a:solidFill>
                <a:srgbClr val="660066">
                  <a:alpha val="83922"/>
                </a:srgbClr>
              </a:solidFill>
              <a:ln w="19050"/>
              <a:effectLst>
                <a:outerShdw blurRad="50800" dist="38100" dir="8100000" algn="tr" rotWithShape="0">
                  <a:prstClr val="black">
                    <a:alpha val="40000"/>
                  </a:prstClr>
                </a:outerShdw>
              </a:effectLst>
              <a:scene3d>
                <a:camera prst="orthographicFront"/>
                <a:lightRig rig="threePt" dir="t"/>
              </a:scene3d>
              <a:sp3d prstMaterial="matte">
                <a:bevelT w="165100" prst="coolSlant"/>
              </a:sp3d>
            </c:spPr>
          </c:dPt>
          <c:dPt>
            <c:idx val="5"/>
            <c:bubble3D val="0"/>
            <c:spPr>
              <a:solidFill>
                <a:srgbClr val="FF8080">
                  <a:alpha val="81961"/>
                </a:srgbClr>
              </a:solidFill>
              <a:ln w="19050"/>
              <a:effectLst>
                <a:outerShdw blurRad="50800" dist="38100" dir="8100000" algn="tr" rotWithShape="0">
                  <a:prstClr val="black">
                    <a:alpha val="40000"/>
                  </a:prstClr>
                </a:outerShdw>
              </a:effectLst>
              <a:scene3d>
                <a:camera prst="orthographicFront"/>
                <a:lightRig rig="threePt" dir="t"/>
              </a:scene3d>
              <a:sp3d prstMaterial="matte">
                <a:bevelT w="165100" prst="coolSlant"/>
              </a:sp3d>
            </c:spPr>
          </c:dPt>
          <c:dPt>
            <c:idx val="6"/>
            <c:bubble3D val="0"/>
            <c:spPr>
              <a:solidFill>
                <a:srgbClr val="993300">
                  <a:alpha val="90980"/>
                </a:srgbClr>
              </a:solidFill>
              <a:ln w="19050"/>
              <a:effectLst>
                <a:outerShdw blurRad="50800" dist="38100" dir="8100000" algn="tr" rotWithShape="0">
                  <a:prstClr val="black">
                    <a:alpha val="40000"/>
                  </a:prstClr>
                </a:outerShdw>
              </a:effectLst>
              <a:scene3d>
                <a:camera prst="orthographicFront"/>
                <a:lightRig rig="threePt" dir="t"/>
              </a:scene3d>
              <a:sp3d prstMaterial="matte">
                <a:bevelT w="165100" prst="coolSlant"/>
              </a:sp3d>
            </c:spPr>
          </c:dPt>
          <c:dPt>
            <c:idx val="7"/>
            <c:bubble3D val="0"/>
            <c:spPr>
              <a:solidFill>
                <a:srgbClr val="92D050">
                  <a:alpha val="89804"/>
                </a:srgbClr>
              </a:solidFill>
              <a:ln w="19050"/>
              <a:effectLst>
                <a:outerShdw blurRad="50800" dist="38100" dir="8100000" algn="tr" rotWithShape="0">
                  <a:prstClr val="black">
                    <a:alpha val="40000"/>
                  </a:prstClr>
                </a:outerShdw>
              </a:effectLst>
              <a:scene3d>
                <a:camera prst="orthographicFront"/>
                <a:lightRig rig="threePt" dir="t"/>
              </a:scene3d>
              <a:sp3d prstMaterial="matte">
                <a:bevelT w="165100" prst="coolSlant"/>
              </a:sp3d>
            </c:spPr>
          </c:dPt>
          <c:dPt>
            <c:idx val="8"/>
            <c:bubble3D val="0"/>
            <c:spPr>
              <a:solidFill>
                <a:srgbClr val="FF9900">
                  <a:alpha val="90980"/>
                </a:srgbClr>
              </a:solidFill>
              <a:ln w="19050"/>
              <a:effectLst>
                <a:outerShdw blurRad="50800" dist="38100" dir="8100000" algn="tr" rotWithShape="0">
                  <a:prstClr val="black">
                    <a:alpha val="40000"/>
                  </a:prstClr>
                </a:outerShdw>
              </a:effectLst>
              <a:scene3d>
                <a:camera prst="orthographicFront"/>
                <a:lightRig rig="threePt" dir="t"/>
              </a:scene3d>
              <a:sp3d prstMaterial="matte">
                <a:bevelT w="165100" prst="coolSlant"/>
              </a:sp3d>
            </c:spPr>
          </c:dPt>
          <c:dLbls>
            <c:dLbl>
              <c:idx val="0"/>
              <c:layout>
                <c:manualLayout>
                  <c:x val="0.10641581218929608"/>
                  <c:y val="3.4321057586666016E-2"/>
                </c:manualLayout>
              </c:layout>
              <c:showLegendKey val="0"/>
              <c:showVal val="0"/>
              <c:showCatName val="1"/>
              <c:showSerName val="0"/>
              <c:showPercent val="1"/>
              <c:showBubbleSize val="0"/>
            </c:dLbl>
            <c:dLbl>
              <c:idx val="4"/>
              <c:layout>
                <c:manualLayout>
                  <c:x val="-9.4636843789335998E-2"/>
                  <c:y val="-3.9743932374071637E-2"/>
                </c:manualLayout>
              </c:layout>
              <c:showLegendKey val="0"/>
              <c:showVal val="0"/>
              <c:showCatName val="1"/>
              <c:showSerName val="0"/>
              <c:showPercent val="1"/>
              <c:showBubbleSize val="0"/>
            </c:dLbl>
            <c:dLbl>
              <c:idx val="5"/>
              <c:layout>
                <c:manualLayout>
                  <c:x val="2.5950575553428806E-2"/>
                  <c:y val="-4.8488305761551623E-2"/>
                </c:manualLayout>
              </c:layout>
              <c:showLegendKey val="0"/>
              <c:showVal val="0"/>
              <c:showCatName val="1"/>
              <c:showSerName val="0"/>
              <c:showPercent val="1"/>
              <c:showBubbleSize val="0"/>
            </c:dLbl>
            <c:dLbl>
              <c:idx val="6"/>
              <c:layout>
                <c:manualLayout>
                  <c:x val="0.14600063242993583"/>
                  <c:y val="-4.9315300517489648E-2"/>
                </c:manualLayout>
              </c:layout>
              <c:showLegendKey val="0"/>
              <c:showVal val="0"/>
              <c:showCatName val="1"/>
              <c:showSerName val="0"/>
              <c:showPercent val="1"/>
              <c:showBubbleSize val="0"/>
            </c:dLbl>
            <c:spPr>
              <a:noFill/>
            </c:spPr>
            <c:txPr>
              <a:bodyPr/>
              <a:lstStyle/>
              <a:p>
                <a:pPr>
                  <a:defRPr sz="1000" b="1">
                    <a:solidFill>
                      <a:schemeClr val="tx1"/>
                    </a:solidFill>
                  </a:defRPr>
                </a:pPr>
                <a:endParaRPr lang="fr-FR"/>
              </a:p>
            </c:txPr>
            <c:showLegendKey val="0"/>
            <c:showVal val="0"/>
            <c:showCatName val="1"/>
            <c:showSerName val="0"/>
            <c:showPercent val="1"/>
            <c:showBubbleSize val="0"/>
            <c:showLeaderLines val="1"/>
          </c:dLbls>
          <c:cat>
            <c:strRef>
              <c:f>PUBlications!$A$1:$A$7</c:f>
              <c:strCache>
                <c:ptCount val="7"/>
                <c:pt idx="0">
                  <c:v>Servitude</c:v>
                </c:pt>
                <c:pt idx="1">
                  <c:v>Pêche</c:v>
                </c:pt>
                <c:pt idx="2">
                  <c:v>Abordage Pêche / Commerce</c:v>
                </c:pt>
                <c:pt idx="3">
                  <c:v>Commerce</c:v>
                </c:pt>
                <c:pt idx="4">
                  <c:v>Abordage Commerce / Commerce</c:v>
                </c:pt>
                <c:pt idx="5">
                  <c:v>Abordage Commerce / Plaisance</c:v>
                </c:pt>
                <c:pt idx="6">
                  <c:v>Plaisance</c:v>
                </c:pt>
              </c:strCache>
            </c:strRef>
          </c:cat>
          <c:val>
            <c:numRef>
              <c:f>PUBlications!$B$1:$B$7</c:f>
              <c:numCache>
                <c:formatCode>General</c:formatCode>
                <c:ptCount val="7"/>
                <c:pt idx="0">
                  <c:v>1</c:v>
                </c:pt>
                <c:pt idx="1">
                  <c:v>20</c:v>
                </c:pt>
                <c:pt idx="2">
                  <c:v>2</c:v>
                </c:pt>
                <c:pt idx="3">
                  <c:v>6</c:v>
                </c:pt>
                <c:pt idx="4">
                  <c:v>1</c:v>
                </c:pt>
                <c:pt idx="5">
                  <c:v>2</c:v>
                </c:pt>
                <c:pt idx="6">
                  <c:v>1</c:v>
                </c:pt>
              </c:numCache>
            </c:numRef>
          </c:val>
        </c:ser>
        <c:dLbls>
          <c:showLegendKey val="0"/>
          <c:showVal val="0"/>
          <c:showCatName val="1"/>
          <c:showSerName val="0"/>
          <c:showPercent val="1"/>
          <c:showBubbleSize val="0"/>
          <c:showLeaderLines val="1"/>
        </c:dLbls>
      </c:pie3DChart>
    </c:plotArea>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1" y="1"/>
            <a:ext cx="2945396" cy="496729"/>
          </a:xfrm>
          <a:prstGeom prst="rect">
            <a:avLst/>
          </a:prstGeom>
          <a:noFill/>
          <a:ln>
            <a:noFill/>
          </a:ln>
          <a:effectLst/>
          <a:extLst/>
        </p:spPr>
        <p:txBody>
          <a:bodyPr vert="horz" wrap="square" lIns="92388" tIns="46196" rIns="92388" bIns="46196" numCol="1" anchor="t" anchorCtr="0" compatLnSpc="1">
            <a:prstTxWarp prst="textNoShape">
              <a:avLst/>
            </a:prstTxWarp>
          </a:bodyPr>
          <a:lstStyle>
            <a:lvl1pPr eaLnBrk="0" hangingPunct="0">
              <a:defRPr sz="1200">
                <a:latin typeface="Arial Black" pitchFamily="34" charset="0"/>
              </a:defRPr>
            </a:lvl1pPr>
          </a:lstStyle>
          <a:p>
            <a:pPr>
              <a:defRPr/>
            </a:pPr>
            <a:endParaRPr lang="fr-FR"/>
          </a:p>
        </p:txBody>
      </p:sp>
      <p:sp>
        <p:nvSpPr>
          <p:cNvPr id="34819" name="Rectangle 3"/>
          <p:cNvSpPr>
            <a:spLocks noGrp="1" noChangeArrowheads="1"/>
          </p:cNvSpPr>
          <p:nvPr>
            <p:ph type="dt" sz="quarter" idx="1"/>
          </p:nvPr>
        </p:nvSpPr>
        <p:spPr bwMode="auto">
          <a:xfrm>
            <a:off x="3852279" y="1"/>
            <a:ext cx="2945396" cy="496729"/>
          </a:xfrm>
          <a:prstGeom prst="rect">
            <a:avLst/>
          </a:prstGeom>
          <a:noFill/>
          <a:ln>
            <a:noFill/>
          </a:ln>
          <a:effectLst/>
          <a:extLst/>
        </p:spPr>
        <p:txBody>
          <a:bodyPr vert="horz" wrap="square" lIns="92388" tIns="46196" rIns="92388" bIns="46196" numCol="1" anchor="t" anchorCtr="0" compatLnSpc="1">
            <a:prstTxWarp prst="textNoShape">
              <a:avLst/>
            </a:prstTxWarp>
          </a:bodyPr>
          <a:lstStyle>
            <a:lvl1pPr algn="r" eaLnBrk="0" hangingPunct="0">
              <a:defRPr sz="1200">
                <a:latin typeface="Arial Black" pitchFamily="34" charset="0"/>
              </a:defRPr>
            </a:lvl1pPr>
          </a:lstStyle>
          <a:p>
            <a:pPr>
              <a:defRPr/>
            </a:pPr>
            <a:endParaRPr lang="fr-FR"/>
          </a:p>
        </p:txBody>
      </p:sp>
      <p:sp>
        <p:nvSpPr>
          <p:cNvPr id="34820" name="Rectangle 4"/>
          <p:cNvSpPr>
            <a:spLocks noGrp="1" noChangeArrowheads="1"/>
          </p:cNvSpPr>
          <p:nvPr>
            <p:ph type="ftr" sz="quarter" idx="2"/>
          </p:nvPr>
        </p:nvSpPr>
        <p:spPr bwMode="auto">
          <a:xfrm>
            <a:off x="1" y="9429910"/>
            <a:ext cx="2945396" cy="496729"/>
          </a:xfrm>
          <a:prstGeom prst="rect">
            <a:avLst/>
          </a:prstGeom>
          <a:noFill/>
          <a:ln>
            <a:noFill/>
          </a:ln>
          <a:effectLst/>
          <a:extLst/>
        </p:spPr>
        <p:txBody>
          <a:bodyPr vert="horz" wrap="square" lIns="92388" tIns="46196" rIns="92388" bIns="46196" numCol="1" anchor="b" anchorCtr="0" compatLnSpc="1">
            <a:prstTxWarp prst="textNoShape">
              <a:avLst/>
            </a:prstTxWarp>
          </a:bodyPr>
          <a:lstStyle>
            <a:lvl1pPr eaLnBrk="0" hangingPunct="0">
              <a:defRPr sz="1200">
                <a:latin typeface="Arial Black" pitchFamily="34" charset="0"/>
              </a:defRPr>
            </a:lvl1pPr>
          </a:lstStyle>
          <a:p>
            <a:pPr>
              <a:defRPr/>
            </a:pPr>
            <a:endParaRPr lang="fr-FR"/>
          </a:p>
        </p:txBody>
      </p:sp>
      <p:sp>
        <p:nvSpPr>
          <p:cNvPr id="34821" name="Rectangle 5"/>
          <p:cNvSpPr>
            <a:spLocks noGrp="1" noChangeArrowheads="1"/>
          </p:cNvSpPr>
          <p:nvPr>
            <p:ph type="sldNum" sz="quarter" idx="3"/>
          </p:nvPr>
        </p:nvSpPr>
        <p:spPr bwMode="auto">
          <a:xfrm>
            <a:off x="3852279" y="9429910"/>
            <a:ext cx="2945396" cy="496729"/>
          </a:xfrm>
          <a:prstGeom prst="rect">
            <a:avLst/>
          </a:prstGeom>
          <a:noFill/>
          <a:ln>
            <a:noFill/>
          </a:ln>
          <a:effectLst/>
          <a:extLst/>
        </p:spPr>
        <p:txBody>
          <a:bodyPr vert="horz" wrap="square" lIns="92388" tIns="46196" rIns="92388" bIns="46196" numCol="1" anchor="b" anchorCtr="0" compatLnSpc="1">
            <a:prstTxWarp prst="textNoShape">
              <a:avLst/>
            </a:prstTxWarp>
          </a:bodyPr>
          <a:lstStyle>
            <a:lvl1pPr algn="r" eaLnBrk="0" hangingPunct="0">
              <a:defRPr sz="1200">
                <a:latin typeface="Arial Black" pitchFamily="34" charset="0"/>
              </a:defRPr>
            </a:lvl1pPr>
          </a:lstStyle>
          <a:p>
            <a:pPr>
              <a:defRPr/>
            </a:pPr>
            <a:fld id="{F24F2A58-377A-4977-83A1-D936FCD0600D}" type="slidenum">
              <a:rPr lang="fr-FR"/>
              <a:pPr>
                <a:defRPr/>
              </a:pPr>
              <a:t>‹N°›</a:t>
            </a:fld>
            <a:endParaRPr lang="fr-FR"/>
          </a:p>
        </p:txBody>
      </p:sp>
    </p:spTree>
    <p:extLst>
      <p:ext uri="{BB962C8B-B14F-4D97-AF65-F5344CB8AC3E}">
        <p14:creationId xmlns:p14="http://schemas.microsoft.com/office/powerpoint/2010/main" val="20996049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1"/>
            <a:ext cx="2945396" cy="496729"/>
          </a:xfrm>
          <a:prstGeom prst="rect">
            <a:avLst/>
          </a:prstGeom>
          <a:noFill/>
          <a:ln>
            <a:noFill/>
          </a:ln>
          <a:effectLst/>
          <a:extLst/>
        </p:spPr>
        <p:txBody>
          <a:bodyPr vert="horz" wrap="square" lIns="92388" tIns="46196" rIns="92388" bIns="46196" numCol="1" anchor="t" anchorCtr="0" compatLnSpc="1">
            <a:prstTxWarp prst="textNoShape">
              <a:avLst/>
            </a:prstTxWarp>
          </a:bodyPr>
          <a:lstStyle>
            <a:lvl1pPr eaLnBrk="0" hangingPunct="0">
              <a:defRPr sz="1200">
                <a:latin typeface="Arial Black" pitchFamily="34" charset="0"/>
              </a:defRPr>
            </a:lvl1pPr>
          </a:lstStyle>
          <a:p>
            <a:pPr>
              <a:defRPr/>
            </a:pPr>
            <a:endParaRPr lang="fr-FR"/>
          </a:p>
        </p:txBody>
      </p:sp>
      <p:sp>
        <p:nvSpPr>
          <p:cNvPr id="19459" name="Rectangle 3"/>
          <p:cNvSpPr>
            <a:spLocks noGrp="1" noChangeArrowheads="1"/>
          </p:cNvSpPr>
          <p:nvPr>
            <p:ph type="dt" idx="1"/>
          </p:nvPr>
        </p:nvSpPr>
        <p:spPr bwMode="auto">
          <a:xfrm>
            <a:off x="3852279" y="1"/>
            <a:ext cx="2945396" cy="496729"/>
          </a:xfrm>
          <a:prstGeom prst="rect">
            <a:avLst/>
          </a:prstGeom>
          <a:noFill/>
          <a:ln>
            <a:noFill/>
          </a:ln>
          <a:effectLst/>
          <a:extLst/>
        </p:spPr>
        <p:txBody>
          <a:bodyPr vert="horz" wrap="square" lIns="92388" tIns="46196" rIns="92388" bIns="46196" numCol="1" anchor="t" anchorCtr="0" compatLnSpc="1">
            <a:prstTxWarp prst="textNoShape">
              <a:avLst/>
            </a:prstTxWarp>
          </a:bodyPr>
          <a:lstStyle>
            <a:lvl1pPr algn="r" eaLnBrk="0" hangingPunct="0">
              <a:defRPr sz="1200">
                <a:latin typeface="Arial Black" pitchFamily="34" charset="0"/>
              </a:defRPr>
            </a:lvl1pPr>
          </a:lstStyle>
          <a:p>
            <a:pPr>
              <a:defRPr/>
            </a:pPr>
            <a:endParaRPr lang="fr-FR"/>
          </a:p>
        </p:txBody>
      </p:sp>
      <p:sp>
        <p:nvSpPr>
          <p:cNvPr id="58372"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905302" y="4716543"/>
            <a:ext cx="4987072" cy="4464209"/>
          </a:xfrm>
          <a:prstGeom prst="rect">
            <a:avLst/>
          </a:prstGeom>
          <a:noFill/>
          <a:ln>
            <a:noFill/>
          </a:ln>
          <a:effectLst/>
          <a:extLst/>
        </p:spPr>
        <p:txBody>
          <a:bodyPr vert="horz" wrap="square" lIns="92388" tIns="46196" rIns="92388" bIns="46196"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9462" name="Rectangle 6"/>
          <p:cNvSpPr>
            <a:spLocks noGrp="1" noChangeArrowheads="1"/>
          </p:cNvSpPr>
          <p:nvPr>
            <p:ph type="ftr" sz="quarter" idx="4"/>
          </p:nvPr>
        </p:nvSpPr>
        <p:spPr bwMode="auto">
          <a:xfrm>
            <a:off x="1" y="9429910"/>
            <a:ext cx="2945396" cy="496729"/>
          </a:xfrm>
          <a:prstGeom prst="rect">
            <a:avLst/>
          </a:prstGeom>
          <a:noFill/>
          <a:ln>
            <a:noFill/>
          </a:ln>
          <a:effectLst/>
          <a:extLst/>
        </p:spPr>
        <p:txBody>
          <a:bodyPr vert="horz" wrap="square" lIns="92388" tIns="46196" rIns="92388" bIns="46196" numCol="1" anchor="b" anchorCtr="0" compatLnSpc="1">
            <a:prstTxWarp prst="textNoShape">
              <a:avLst/>
            </a:prstTxWarp>
          </a:bodyPr>
          <a:lstStyle>
            <a:lvl1pPr eaLnBrk="0" hangingPunct="0">
              <a:defRPr sz="1200">
                <a:latin typeface="Arial Black" pitchFamily="34" charset="0"/>
              </a:defRPr>
            </a:lvl1pPr>
          </a:lstStyle>
          <a:p>
            <a:pPr>
              <a:defRPr/>
            </a:pPr>
            <a:endParaRPr lang="fr-FR"/>
          </a:p>
        </p:txBody>
      </p:sp>
      <p:sp>
        <p:nvSpPr>
          <p:cNvPr id="19463" name="Rectangle 7"/>
          <p:cNvSpPr>
            <a:spLocks noGrp="1" noChangeArrowheads="1"/>
          </p:cNvSpPr>
          <p:nvPr>
            <p:ph type="sldNum" sz="quarter" idx="5"/>
          </p:nvPr>
        </p:nvSpPr>
        <p:spPr bwMode="auto">
          <a:xfrm>
            <a:off x="3852279" y="9429910"/>
            <a:ext cx="2945396" cy="496729"/>
          </a:xfrm>
          <a:prstGeom prst="rect">
            <a:avLst/>
          </a:prstGeom>
          <a:noFill/>
          <a:ln>
            <a:noFill/>
          </a:ln>
          <a:effectLst/>
          <a:extLst/>
        </p:spPr>
        <p:txBody>
          <a:bodyPr vert="horz" wrap="square" lIns="92388" tIns="46196" rIns="92388" bIns="46196" numCol="1" anchor="b" anchorCtr="0" compatLnSpc="1">
            <a:prstTxWarp prst="textNoShape">
              <a:avLst/>
            </a:prstTxWarp>
          </a:bodyPr>
          <a:lstStyle>
            <a:lvl1pPr algn="r" eaLnBrk="0" hangingPunct="0">
              <a:defRPr sz="1200">
                <a:latin typeface="Arial Black" pitchFamily="34" charset="0"/>
              </a:defRPr>
            </a:lvl1pPr>
          </a:lstStyle>
          <a:p>
            <a:pPr>
              <a:defRPr/>
            </a:pPr>
            <a:fld id="{8A54AA83-6E5D-48E6-8534-A57EE94368D8}" type="slidenum">
              <a:rPr lang="fr-FR"/>
              <a:pPr>
                <a:defRPr/>
              </a:pPr>
              <a:t>‹N°›</a:t>
            </a:fld>
            <a:endParaRPr lang="fr-FR"/>
          </a:p>
        </p:txBody>
      </p:sp>
    </p:spTree>
    <p:extLst>
      <p:ext uri="{BB962C8B-B14F-4D97-AF65-F5344CB8AC3E}">
        <p14:creationId xmlns:p14="http://schemas.microsoft.com/office/powerpoint/2010/main" val="262365602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Black"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Black"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Black"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Black"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Black"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706" indent="-285656" eaLnBrk="0" hangingPunct="0">
              <a:defRPr sz="2400">
                <a:solidFill>
                  <a:schemeClr val="tx1"/>
                </a:solidFill>
                <a:latin typeface="Arial" charset="0"/>
              </a:defRPr>
            </a:lvl2pPr>
            <a:lvl3pPr marL="1142624" indent="-228524" eaLnBrk="0" hangingPunct="0">
              <a:defRPr sz="2400">
                <a:solidFill>
                  <a:schemeClr val="tx1"/>
                </a:solidFill>
                <a:latin typeface="Arial" charset="0"/>
              </a:defRPr>
            </a:lvl3pPr>
            <a:lvl4pPr marL="1599674" indent="-228524" eaLnBrk="0" hangingPunct="0">
              <a:defRPr sz="2400">
                <a:solidFill>
                  <a:schemeClr val="tx1"/>
                </a:solidFill>
                <a:latin typeface="Arial" charset="0"/>
              </a:defRPr>
            </a:lvl4pPr>
            <a:lvl5pPr marL="2056724" indent="-228524" eaLnBrk="0" hangingPunct="0">
              <a:defRPr sz="2400">
                <a:solidFill>
                  <a:schemeClr val="tx1"/>
                </a:solidFill>
                <a:latin typeface="Arial" charset="0"/>
              </a:defRPr>
            </a:lvl5pPr>
            <a:lvl6pPr marL="2513773" indent="-228524" eaLnBrk="0" fontAlgn="base" hangingPunct="0">
              <a:spcBef>
                <a:spcPct val="0"/>
              </a:spcBef>
              <a:spcAft>
                <a:spcPct val="0"/>
              </a:spcAft>
              <a:defRPr sz="2400">
                <a:solidFill>
                  <a:schemeClr val="tx1"/>
                </a:solidFill>
                <a:latin typeface="Arial" charset="0"/>
              </a:defRPr>
            </a:lvl6pPr>
            <a:lvl7pPr marL="2970823" indent="-228524" eaLnBrk="0" fontAlgn="base" hangingPunct="0">
              <a:spcBef>
                <a:spcPct val="0"/>
              </a:spcBef>
              <a:spcAft>
                <a:spcPct val="0"/>
              </a:spcAft>
              <a:defRPr sz="2400">
                <a:solidFill>
                  <a:schemeClr val="tx1"/>
                </a:solidFill>
                <a:latin typeface="Arial" charset="0"/>
              </a:defRPr>
            </a:lvl7pPr>
            <a:lvl8pPr marL="3427873" indent="-228524" eaLnBrk="0" fontAlgn="base" hangingPunct="0">
              <a:spcBef>
                <a:spcPct val="0"/>
              </a:spcBef>
              <a:spcAft>
                <a:spcPct val="0"/>
              </a:spcAft>
              <a:defRPr sz="2400">
                <a:solidFill>
                  <a:schemeClr val="tx1"/>
                </a:solidFill>
                <a:latin typeface="Arial" charset="0"/>
              </a:defRPr>
            </a:lvl8pPr>
            <a:lvl9pPr marL="3884923" indent="-228524" eaLnBrk="0" fontAlgn="base" hangingPunct="0">
              <a:spcBef>
                <a:spcPct val="0"/>
              </a:spcBef>
              <a:spcAft>
                <a:spcPct val="0"/>
              </a:spcAft>
              <a:defRPr sz="2400">
                <a:solidFill>
                  <a:schemeClr val="tx1"/>
                </a:solidFill>
                <a:latin typeface="Arial" charset="0"/>
              </a:defRPr>
            </a:lvl9pPr>
          </a:lstStyle>
          <a:p>
            <a:fld id="{B4F5A2D9-486B-4EDF-BC1E-498A9032FA8B}" type="slidenum">
              <a:rPr lang="fr-FR" sz="1200">
                <a:latin typeface="Arial Black" pitchFamily="34" charset="0"/>
              </a:rPr>
              <a:pPr/>
              <a:t>1</a:t>
            </a:fld>
            <a:endParaRPr lang="fr-FR" sz="1200">
              <a:latin typeface="Arial Black"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dirty="0">
                <a:latin typeface="Garamond" pitchFamily="18" charset="0"/>
              </a:rPr>
              <a:t>L’Erika				12/12/1999</a:t>
            </a:r>
          </a:p>
          <a:p>
            <a:pPr eaLnBrk="1" hangingPunct="1"/>
            <a:r>
              <a:rPr lang="fr-FR" dirty="0">
                <a:latin typeface="Garamond" pitchFamily="18" charset="0"/>
              </a:rPr>
              <a:t>Le Cougar Ace			</a:t>
            </a:r>
            <a:r>
              <a:rPr lang="fr-FR" dirty="0" smtClean="0">
                <a:latin typeface="Garamond" pitchFamily="18" charset="0"/>
              </a:rPr>
              <a:t>	24/06/2006</a:t>
            </a:r>
            <a:endParaRPr lang="fr-FR" dirty="0">
              <a:latin typeface="Garamond" pitchFamily="18" charset="0"/>
            </a:endParaRPr>
          </a:p>
          <a:p>
            <a:pPr eaLnBrk="1" hangingPunct="1"/>
            <a:r>
              <a:rPr lang="fr-FR" dirty="0">
                <a:latin typeface="Garamond" pitchFamily="18" charset="0"/>
              </a:rPr>
              <a:t>Le MSC </a:t>
            </a:r>
            <a:r>
              <a:rPr lang="fr-FR" dirty="0" err="1">
                <a:latin typeface="Garamond" pitchFamily="18" charset="0"/>
              </a:rPr>
              <a:t>Napoli</a:t>
            </a:r>
            <a:r>
              <a:rPr lang="fr-FR" dirty="0">
                <a:latin typeface="Garamond" pitchFamily="18" charset="0"/>
              </a:rPr>
              <a:t> (ex CMA CGM Normandie)	</a:t>
            </a:r>
            <a:r>
              <a:rPr lang="fr-FR" dirty="0" smtClean="0">
                <a:latin typeface="Garamond" pitchFamily="18" charset="0"/>
              </a:rPr>
              <a:t>	18/01/2007</a:t>
            </a:r>
            <a:endParaRPr lang="fr-FR" dirty="0">
              <a:latin typeface="Garamond" pitchFamily="18" charset="0"/>
            </a:endParaRPr>
          </a:p>
          <a:p>
            <a:pPr eaLnBrk="1" hangingPunct="1"/>
            <a:r>
              <a:rPr lang="fr-FR" dirty="0">
                <a:latin typeface="Garamond" pitchFamily="18" charset="0"/>
              </a:rPr>
              <a:t>L’Explorer				23/11/2007	</a:t>
            </a:r>
          </a:p>
          <a:p>
            <a:pPr eaLnBrk="1" hangingPunct="1"/>
            <a:r>
              <a:rPr lang="fr-FR" dirty="0">
                <a:latin typeface="Garamond" pitchFamily="18" charset="0"/>
              </a:rPr>
              <a:t>L’</a:t>
            </a:r>
            <a:r>
              <a:rPr lang="fr-FR" dirty="0" err="1">
                <a:latin typeface="Garamond" pitchFamily="18" charset="0"/>
              </a:rPr>
              <a:t>Artemise</a:t>
            </a:r>
            <a:r>
              <a:rPr lang="fr-FR" dirty="0">
                <a:latin typeface="Garamond" pitchFamily="18" charset="0"/>
              </a:rPr>
              <a:t>				10/03/2008</a:t>
            </a:r>
          </a:p>
          <a:p>
            <a:pPr eaLnBrk="1" hangingPunct="1"/>
            <a:r>
              <a:rPr lang="fr-FR" dirty="0">
                <a:latin typeface="Garamond" pitchFamily="18" charset="0"/>
              </a:rPr>
              <a:t>Le Cap Blanc			</a:t>
            </a:r>
            <a:r>
              <a:rPr lang="fr-FR" dirty="0" smtClean="0">
                <a:latin typeface="Garamond" pitchFamily="18" charset="0"/>
              </a:rPr>
              <a:t>	02/12/2008</a:t>
            </a:r>
            <a:endParaRPr lang="fr-FR" dirty="0">
              <a:latin typeface="Garamond" pitchFamily="18" charset="0"/>
            </a:endParaRPr>
          </a:p>
          <a:p>
            <a:pPr eaLnBrk="1" hangingPunct="1"/>
            <a:r>
              <a:rPr lang="fr-FR" dirty="0">
                <a:latin typeface="Garamond" pitchFamily="18" charset="0"/>
              </a:rPr>
              <a:t>Le Sichem </a:t>
            </a:r>
            <a:r>
              <a:rPr lang="fr-FR" dirty="0" err="1">
                <a:latin typeface="Garamond" pitchFamily="18" charset="0"/>
              </a:rPr>
              <a:t>Osprey</a:t>
            </a:r>
            <a:r>
              <a:rPr lang="fr-FR" dirty="0">
                <a:latin typeface="Garamond" pitchFamily="18" charset="0"/>
              </a:rPr>
              <a:t>			10/02/2010</a:t>
            </a:r>
          </a:p>
          <a:p>
            <a:pPr eaLnBrk="1" hangingPunct="1"/>
            <a:r>
              <a:rPr lang="fr-FR" dirty="0">
                <a:latin typeface="Garamond" pitchFamily="18" charset="0"/>
              </a:rPr>
              <a:t>Le Père </a:t>
            </a:r>
            <a:r>
              <a:rPr lang="fr-FR" dirty="0" err="1">
                <a:latin typeface="Garamond" pitchFamily="18" charset="0"/>
              </a:rPr>
              <a:t>Briant</a:t>
            </a:r>
            <a:r>
              <a:rPr lang="fr-FR" dirty="0">
                <a:latin typeface="Garamond" pitchFamily="18" charset="0"/>
              </a:rPr>
              <a:t>			</a:t>
            </a:r>
            <a:r>
              <a:rPr lang="fr-FR" dirty="0" smtClean="0">
                <a:latin typeface="Garamond" pitchFamily="18" charset="0"/>
              </a:rPr>
              <a:t>	28/03/2011</a:t>
            </a:r>
            <a:endParaRPr lang="fr-FR" dirty="0">
              <a:latin typeface="Garamond" pitchFamily="18" charset="0"/>
            </a:endParaRPr>
          </a:p>
          <a:p>
            <a:pPr eaLnBrk="1" hangingPunct="1"/>
            <a:r>
              <a:rPr lang="fr-FR" dirty="0">
                <a:latin typeface="Garamond" pitchFamily="18" charset="0"/>
              </a:rPr>
              <a:t>Les Marquises / Condor Vitesse		23/08/2011</a:t>
            </a:r>
          </a:p>
          <a:p>
            <a:pPr eaLnBrk="1" hangingPunct="1"/>
            <a:r>
              <a:rPr lang="fr-FR" dirty="0">
                <a:latin typeface="Garamond" pitchFamily="18" charset="0"/>
              </a:rPr>
              <a:t>Le TK </a:t>
            </a:r>
            <a:r>
              <a:rPr lang="fr-FR" dirty="0" err="1">
                <a:latin typeface="Garamond" pitchFamily="18" charset="0"/>
              </a:rPr>
              <a:t>Bremen</a:t>
            </a:r>
            <a:r>
              <a:rPr lang="fr-FR" dirty="0">
                <a:latin typeface="Garamond" pitchFamily="18" charset="0"/>
              </a:rPr>
              <a:t>			</a:t>
            </a:r>
            <a:r>
              <a:rPr lang="fr-FR" dirty="0" smtClean="0">
                <a:latin typeface="Garamond" pitchFamily="18" charset="0"/>
              </a:rPr>
              <a:t>	16/12/2011</a:t>
            </a:r>
            <a:endParaRPr lang="fr-FR" dirty="0">
              <a:latin typeface="Garamond" pitchFamily="18" charset="0"/>
            </a:endParaRPr>
          </a:p>
          <a:p>
            <a:pPr eaLnBrk="1" hangingPunct="1"/>
            <a:r>
              <a:rPr lang="fr-FR" dirty="0">
                <a:latin typeface="Garamond" pitchFamily="18" charset="0"/>
              </a:rPr>
              <a:t>Le Costa Concordia			13/01/2012</a:t>
            </a:r>
          </a:p>
          <a:p>
            <a:pPr eaLnBrk="1" hangingPunct="1"/>
            <a:r>
              <a:rPr lang="fr-FR" dirty="0">
                <a:latin typeface="Garamond" pitchFamily="18" charset="0"/>
              </a:rPr>
              <a:t>Le Torre </a:t>
            </a:r>
            <a:r>
              <a:rPr lang="fr-FR" dirty="0" err="1">
                <a:latin typeface="Garamond" pitchFamily="18" charset="0"/>
              </a:rPr>
              <a:t>Giulia</a:t>
            </a:r>
            <a:r>
              <a:rPr lang="fr-FR" dirty="0">
                <a:latin typeface="Garamond" pitchFamily="18" charset="0"/>
              </a:rPr>
              <a:t>			28/07/2012	</a:t>
            </a:r>
          </a:p>
          <a:p>
            <a:pPr eaLnBrk="1" hangingPunct="1"/>
            <a:r>
              <a:rPr lang="fr-FR" dirty="0">
                <a:latin typeface="Garamond" pitchFamily="18" charset="0"/>
              </a:rPr>
              <a:t>Le Napoléon Bonaparte			27/10/2012</a:t>
            </a:r>
          </a:p>
          <a:p>
            <a:pPr eaLnBrk="1" hangingPunct="1"/>
            <a:r>
              <a:rPr lang="fr-FR" dirty="0">
                <a:latin typeface="Garamond" pitchFamily="18" charset="0"/>
              </a:rPr>
              <a:t>Le Marion Dufresne			</a:t>
            </a:r>
            <a:r>
              <a:rPr lang="fr-FR" dirty="0" smtClean="0">
                <a:latin typeface="Garamond" pitchFamily="18" charset="0"/>
              </a:rPr>
              <a:t>14/11/2012</a:t>
            </a:r>
          </a:p>
          <a:p>
            <a:pPr eaLnBrk="1" hangingPunct="1"/>
            <a:r>
              <a:rPr lang="fr-FR" dirty="0" smtClean="0">
                <a:latin typeface="Garamond" pitchFamily="18" charset="0"/>
              </a:rPr>
              <a:t>Le Méga Express Five			31/05/2014</a:t>
            </a:r>
          </a:p>
          <a:p>
            <a:pPr eaLnBrk="1" hangingPunct="1"/>
            <a:r>
              <a:rPr lang="fr-FR" dirty="0" smtClean="0">
                <a:latin typeface="Garamond" pitchFamily="18" charset="0"/>
              </a:rPr>
              <a:t>Le Modern Express			26/01/2016</a:t>
            </a:r>
            <a:endParaRPr lang="fr-FR" dirty="0">
              <a:latin typeface="Garamond" pitchFamily="18" charset="0"/>
            </a:endParaRPr>
          </a:p>
          <a:p>
            <a:pPr eaLnBrk="1" hangingPunct="1"/>
            <a:endParaRPr lang="fr-FR" sz="11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706" indent="-285656" eaLnBrk="0" hangingPunct="0">
              <a:defRPr sz="2400">
                <a:solidFill>
                  <a:schemeClr val="tx1"/>
                </a:solidFill>
                <a:latin typeface="Arial" charset="0"/>
              </a:defRPr>
            </a:lvl2pPr>
            <a:lvl3pPr marL="1142624" indent="-228524" eaLnBrk="0" hangingPunct="0">
              <a:defRPr sz="2400">
                <a:solidFill>
                  <a:schemeClr val="tx1"/>
                </a:solidFill>
                <a:latin typeface="Arial" charset="0"/>
              </a:defRPr>
            </a:lvl3pPr>
            <a:lvl4pPr marL="1599674" indent="-228524" eaLnBrk="0" hangingPunct="0">
              <a:defRPr sz="2400">
                <a:solidFill>
                  <a:schemeClr val="tx1"/>
                </a:solidFill>
                <a:latin typeface="Arial" charset="0"/>
              </a:defRPr>
            </a:lvl4pPr>
            <a:lvl5pPr marL="2056724" indent="-228524" eaLnBrk="0" hangingPunct="0">
              <a:defRPr sz="2400">
                <a:solidFill>
                  <a:schemeClr val="tx1"/>
                </a:solidFill>
                <a:latin typeface="Arial" charset="0"/>
              </a:defRPr>
            </a:lvl5pPr>
            <a:lvl6pPr marL="2513773" indent="-228524" eaLnBrk="0" fontAlgn="base" hangingPunct="0">
              <a:spcBef>
                <a:spcPct val="0"/>
              </a:spcBef>
              <a:spcAft>
                <a:spcPct val="0"/>
              </a:spcAft>
              <a:defRPr sz="2400">
                <a:solidFill>
                  <a:schemeClr val="tx1"/>
                </a:solidFill>
                <a:latin typeface="Arial" charset="0"/>
              </a:defRPr>
            </a:lvl6pPr>
            <a:lvl7pPr marL="2970823" indent="-228524" eaLnBrk="0" fontAlgn="base" hangingPunct="0">
              <a:spcBef>
                <a:spcPct val="0"/>
              </a:spcBef>
              <a:spcAft>
                <a:spcPct val="0"/>
              </a:spcAft>
              <a:defRPr sz="2400">
                <a:solidFill>
                  <a:schemeClr val="tx1"/>
                </a:solidFill>
                <a:latin typeface="Arial" charset="0"/>
              </a:defRPr>
            </a:lvl7pPr>
            <a:lvl8pPr marL="3427873" indent="-228524" eaLnBrk="0" fontAlgn="base" hangingPunct="0">
              <a:spcBef>
                <a:spcPct val="0"/>
              </a:spcBef>
              <a:spcAft>
                <a:spcPct val="0"/>
              </a:spcAft>
              <a:defRPr sz="2400">
                <a:solidFill>
                  <a:schemeClr val="tx1"/>
                </a:solidFill>
                <a:latin typeface="Arial" charset="0"/>
              </a:defRPr>
            </a:lvl8pPr>
            <a:lvl9pPr marL="3884923" indent="-228524" eaLnBrk="0" fontAlgn="base" hangingPunct="0">
              <a:spcBef>
                <a:spcPct val="0"/>
              </a:spcBef>
              <a:spcAft>
                <a:spcPct val="0"/>
              </a:spcAft>
              <a:defRPr sz="2400">
                <a:solidFill>
                  <a:schemeClr val="tx1"/>
                </a:solidFill>
                <a:latin typeface="Arial" charset="0"/>
              </a:defRPr>
            </a:lvl9pPr>
          </a:lstStyle>
          <a:p>
            <a:fld id="{96503109-542E-4A9B-80C7-3D43183640CE}" type="slidenum">
              <a:rPr lang="fr-FR" sz="1200">
                <a:latin typeface="Arial Black" pitchFamily="34" charset="0"/>
              </a:rPr>
              <a:pPr/>
              <a:t>10</a:t>
            </a:fld>
            <a:endParaRPr lang="fr-FR" sz="1200">
              <a:latin typeface="Arial Black" pitchFamily="34" charset="0"/>
            </a:endParaRPr>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fr-FR" sz="1400" dirty="0">
                <a:latin typeface="Garamond" pitchFamily="18" charset="0"/>
                <a:cs typeface="Arial" pitchFamily="34" charset="0"/>
              </a:rPr>
              <a:t>Tout cela est intégré dans le code des transports qui se réfère à la Résolution MSC 255 en matière notamment de définition des champs.</a:t>
            </a:r>
          </a:p>
          <a:p>
            <a:pPr eaLnBrk="1" hangingPunct="1"/>
            <a:endParaRPr lang="fr-FR" sz="1400" dirty="0">
              <a:latin typeface="Garamond" pitchFamily="18" charset="0"/>
              <a:cs typeface="Arial" pitchFamily="34" charset="0"/>
            </a:endParaRPr>
          </a:p>
          <a:p>
            <a:pPr eaLnBrk="1" hangingPunct="1"/>
            <a:r>
              <a:rPr lang="fr-FR" sz="1400" dirty="0">
                <a:latin typeface="Garamond" pitchFamily="18" charset="0"/>
                <a:cs typeface="Arial" pitchFamily="34" charset="0"/>
              </a:rPr>
              <a:t>Accidents affectant des navires battant pavillon français sans précision sur le type d’activité du navire.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706" indent="-285656" eaLnBrk="0" hangingPunct="0">
              <a:defRPr sz="2400">
                <a:solidFill>
                  <a:schemeClr val="tx1"/>
                </a:solidFill>
                <a:latin typeface="Arial" charset="0"/>
              </a:defRPr>
            </a:lvl2pPr>
            <a:lvl3pPr marL="1142624" indent="-228524" eaLnBrk="0" hangingPunct="0">
              <a:defRPr sz="2400">
                <a:solidFill>
                  <a:schemeClr val="tx1"/>
                </a:solidFill>
                <a:latin typeface="Arial" charset="0"/>
              </a:defRPr>
            </a:lvl3pPr>
            <a:lvl4pPr marL="1599674" indent="-228524" eaLnBrk="0" hangingPunct="0">
              <a:defRPr sz="2400">
                <a:solidFill>
                  <a:schemeClr val="tx1"/>
                </a:solidFill>
                <a:latin typeface="Arial" charset="0"/>
              </a:defRPr>
            </a:lvl4pPr>
            <a:lvl5pPr marL="2056724" indent="-228524" eaLnBrk="0" hangingPunct="0">
              <a:defRPr sz="2400">
                <a:solidFill>
                  <a:schemeClr val="tx1"/>
                </a:solidFill>
                <a:latin typeface="Arial" charset="0"/>
              </a:defRPr>
            </a:lvl5pPr>
            <a:lvl6pPr marL="2513773" indent="-228524" eaLnBrk="0" fontAlgn="base" hangingPunct="0">
              <a:spcBef>
                <a:spcPct val="0"/>
              </a:spcBef>
              <a:spcAft>
                <a:spcPct val="0"/>
              </a:spcAft>
              <a:defRPr sz="2400">
                <a:solidFill>
                  <a:schemeClr val="tx1"/>
                </a:solidFill>
                <a:latin typeface="Arial" charset="0"/>
              </a:defRPr>
            </a:lvl6pPr>
            <a:lvl7pPr marL="2970823" indent="-228524" eaLnBrk="0" fontAlgn="base" hangingPunct="0">
              <a:spcBef>
                <a:spcPct val="0"/>
              </a:spcBef>
              <a:spcAft>
                <a:spcPct val="0"/>
              </a:spcAft>
              <a:defRPr sz="2400">
                <a:solidFill>
                  <a:schemeClr val="tx1"/>
                </a:solidFill>
                <a:latin typeface="Arial" charset="0"/>
              </a:defRPr>
            </a:lvl7pPr>
            <a:lvl8pPr marL="3427873" indent="-228524" eaLnBrk="0" fontAlgn="base" hangingPunct="0">
              <a:spcBef>
                <a:spcPct val="0"/>
              </a:spcBef>
              <a:spcAft>
                <a:spcPct val="0"/>
              </a:spcAft>
              <a:defRPr sz="2400">
                <a:solidFill>
                  <a:schemeClr val="tx1"/>
                </a:solidFill>
                <a:latin typeface="Arial" charset="0"/>
              </a:defRPr>
            </a:lvl8pPr>
            <a:lvl9pPr marL="3884923" indent="-228524" eaLnBrk="0" fontAlgn="base" hangingPunct="0">
              <a:spcBef>
                <a:spcPct val="0"/>
              </a:spcBef>
              <a:spcAft>
                <a:spcPct val="0"/>
              </a:spcAft>
              <a:defRPr sz="2400">
                <a:solidFill>
                  <a:schemeClr val="tx1"/>
                </a:solidFill>
                <a:latin typeface="Arial" charset="0"/>
              </a:defRPr>
            </a:lvl9pPr>
          </a:lstStyle>
          <a:p>
            <a:fld id="{12A10C5E-5BCB-487C-ACE5-726002EECCB9}" type="slidenum">
              <a:rPr lang="fr-FR" sz="1200">
                <a:latin typeface="Arial Black" pitchFamily="34" charset="0"/>
              </a:rPr>
              <a:pPr/>
              <a:t>11</a:t>
            </a:fld>
            <a:endParaRPr lang="fr-FR" sz="1200">
              <a:latin typeface="Arial Black" pitchFamily="34" charset="0"/>
            </a:endParaRPr>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fr-FR" sz="1400" dirty="0">
                <a:latin typeface="Garamond" pitchFamily="18" charset="0"/>
              </a:rPr>
              <a:t>Y compris la « mer outre-mer »</a:t>
            </a:r>
          </a:p>
          <a:p>
            <a:pPr eaLnBrk="1" hangingPunct="1"/>
            <a:endParaRPr lang="fr-FR" sz="1400" dirty="0">
              <a:latin typeface="Garamond" pitchFamily="18" charset="0"/>
            </a:endParaRPr>
          </a:p>
          <a:p>
            <a:pPr eaLnBrk="1" hangingPunct="1"/>
            <a:endParaRPr lang="fr-FR" sz="1400" dirty="0">
              <a:latin typeface="Garamond" pitchFamily="18" charset="0"/>
            </a:endParaRPr>
          </a:p>
          <a:p>
            <a:pPr eaLnBrk="1" hangingPunct="1"/>
            <a:r>
              <a:rPr lang="fr-FR" sz="1400" dirty="0">
                <a:latin typeface="Garamond" pitchFamily="18" charset="0"/>
              </a:rPr>
              <a:t>La plaisance n’est évidemment pas exclue par la réglementation française,</a:t>
            </a:r>
          </a:p>
          <a:p>
            <a:pPr eaLnBrk="1" hangingPunct="1"/>
            <a:r>
              <a:rPr lang="fr-FR" sz="1400" dirty="0">
                <a:latin typeface="Garamond" pitchFamily="18" charset="0"/>
              </a:rPr>
              <a:t>Mais la directive ne s’applique pas aux accidents et incidents de mer qui impliquent uniquement des bateaux de plaisance utilisés à des fins non commerciales. </a:t>
            </a:r>
          </a:p>
          <a:p>
            <a:pPr eaLnBrk="1" hangingPunct="1"/>
            <a:endParaRPr lang="fr-FR" sz="1400" dirty="0">
              <a:latin typeface="Garamond" pitchFamily="18" charset="0"/>
            </a:endParaRPr>
          </a:p>
          <a:p>
            <a:pPr eaLnBrk="1" hangingPunct="1"/>
            <a:r>
              <a:rPr lang="fr-FR" sz="1400" dirty="0">
                <a:latin typeface="Garamond" pitchFamily="18" charset="0"/>
              </a:rPr>
              <a:t>Exemple Notre Dame de </a:t>
            </a:r>
            <a:r>
              <a:rPr lang="fr-FR" sz="1400" dirty="0" err="1">
                <a:latin typeface="Garamond" pitchFamily="18" charset="0"/>
              </a:rPr>
              <a:t>Roumengol</a:t>
            </a:r>
            <a:r>
              <a:rPr lang="fr-FR" sz="1400" dirty="0">
                <a:latin typeface="Garamond" pitchFamily="18" charset="0"/>
              </a:rPr>
              <a:t>, Allure </a:t>
            </a:r>
            <a:r>
              <a:rPr lang="fr-FR" sz="1400" dirty="0" err="1">
                <a:latin typeface="Garamond" pitchFamily="18" charset="0"/>
              </a:rPr>
              <a:t>etc</a:t>
            </a:r>
            <a:r>
              <a:rPr lang="fr-FR" sz="1400" dirty="0">
                <a:latin typeface="Garamond" pitchFamily="18" charset="0"/>
              </a:rPr>
              <a:t> …</a:t>
            </a:r>
          </a:p>
          <a:p>
            <a:pPr eaLnBrk="1" hangingPunct="1"/>
            <a:r>
              <a:rPr lang="fr-FR" sz="1400" dirty="0">
                <a:latin typeface="Garamond" pitchFamily="18" charset="0"/>
              </a:rPr>
              <a:t>Exemple </a:t>
            </a:r>
            <a:r>
              <a:rPr lang="fr-FR" sz="1400" dirty="0" err="1">
                <a:latin typeface="Garamond" pitchFamily="18" charset="0"/>
              </a:rPr>
              <a:t>Nidagas</a:t>
            </a:r>
            <a:r>
              <a:rPr lang="fr-FR" sz="1400" dirty="0">
                <a:latin typeface="Garamond" pitchFamily="18" charset="0"/>
              </a:rPr>
              <a:t> 3 VS La Pelle </a:t>
            </a:r>
            <a:r>
              <a:rPr lang="fr-FR" sz="1400" dirty="0" err="1">
                <a:latin typeface="Garamond" pitchFamily="18" charset="0"/>
              </a:rPr>
              <a:t>Admiral</a:t>
            </a:r>
            <a:r>
              <a:rPr lang="fr-FR" sz="1400" dirty="0">
                <a:latin typeface="Garamond" pitchFamily="18" charset="0"/>
              </a:rPr>
              <a:t> (été 2013 en rade de Marseille).</a:t>
            </a:r>
          </a:p>
          <a:p>
            <a:pPr eaLnBrk="1" hangingPunct="1"/>
            <a:endParaRPr lang="fr-FR" sz="1400" dirty="0">
              <a:latin typeface="Garamond" pitchFamily="18" charset="0"/>
            </a:endParaRPr>
          </a:p>
          <a:p>
            <a:pPr eaLnBrk="1" hangingPunct="1"/>
            <a:r>
              <a:rPr lang="fr-FR" sz="1400" dirty="0">
                <a:latin typeface="Garamond" pitchFamily="18" charset="0"/>
              </a:rPr>
              <a:t>Les moyens …</a:t>
            </a:r>
          </a:p>
          <a:p>
            <a:pPr eaLnBrk="1" hangingPunct="1"/>
            <a:endParaRPr lang="fr-FR" sz="1400" dirty="0">
              <a:latin typeface="Garamond"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706" indent="-285656" eaLnBrk="0" hangingPunct="0">
              <a:defRPr sz="2400">
                <a:solidFill>
                  <a:schemeClr val="tx1"/>
                </a:solidFill>
                <a:latin typeface="Arial" charset="0"/>
              </a:defRPr>
            </a:lvl2pPr>
            <a:lvl3pPr marL="1142624" indent="-228524" eaLnBrk="0" hangingPunct="0">
              <a:defRPr sz="2400">
                <a:solidFill>
                  <a:schemeClr val="tx1"/>
                </a:solidFill>
                <a:latin typeface="Arial" charset="0"/>
              </a:defRPr>
            </a:lvl3pPr>
            <a:lvl4pPr marL="1599674" indent="-228524" eaLnBrk="0" hangingPunct="0">
              <a:defRPr sz="2400">
                <a:solidFill>
                  <a:schemeClr val="tx1"/>
                </a:solidFill>
                <a:latin typeface="Arial" charset="0"/>
              </a:defRPr>
            </a:lvl4pPr>
            <a:lvl5pPr marL="2056724" indent="-228524" eaLnBrk="0" hangingPunct="0">
              <a:defRPr sz="2400">
                <a:solidFill>
                  <a:schemeClr val="tx1"/>
                </a:solidFill>
                <a:latin typeface="Arial" charset="0"/>
              </a:defRPr>
            </a:lvl5pPr>
            <a:lvl6pPr marL="2513773" indent="-228524" eaLnBrk="0" fontAlgn="base" hangingPunct="0">
              <a:spcBef>
                <a:spcPct val="0"/>
              </a:spcBef>
              <a:spcAft>
                <a:spcPct val="0"/>
              </a:spcAft>
              <a:defRPr sz="2400">
                <a:solidFill>
                  <a:schemeClr val="tx1"/>
                </a:solidFill>
                <a:latin typeface="Arial" charset="0"/>
              </a:defRPr>
            </a:lvl6pPr>
            <a:lvl7pPr marL="2970823" indent="-228524" eaLnBrk="0" fontAlgn="base" hangingPunct="0">
              <a:spcBef>
                <a:spcPct val="0"/>
              </a:spcBef>
              <a:spcAft>
                <a:spcPct val="0"/>
              </a:spcAft>
              <a:defRPr sz="2400">
                <a:solidFill>
                  <a:schemeClr val="tx1"/>
                </a:solidFill>
                <a:latin typeface="Arial" charset="0"/>
              </a:defRPr>
            </a:lvl7pPr>
            <a:lvl8pPr marL="3427873" indent="-228524" eaLnBrk="0" fontAlgn="base" hangingPunct="0">
              <a:spcBef>
                <a:spcPct val="0"/>
              </a:spcBef>
              <a:spcAft>
                <a:spcPct val="0"/>
              </a:spcAft>
              <a:defRPr sz="2400">
                <a:solidFill>
                  <a:schemeClr val="tx1"/>
                </a:solidFill>
                <a:latin typeface="Arial" charset="0"/>
              </a:defRPr>
            </a:lvl8pPr>
            <a:lvl9pPr marL="3884923" indent="-228524" eaLnBrk="0" fontAlgn="base" hangingPunct="0">
              <a:spcBef>
                <a:spcPct val="0"/>
              </a:spcBef>
              <a:spcAft>
                <a:spcPct val="0"/>
              </a:spcAft>
              <a:defRPr sz="2400">
                <a:solidFill>
                  <a:schemeClr val="tx1"/>
                </a:solidFill>
                <a:latin typeface="Arial" charset="0"/>
              </a:defRPr>
            </a:lvl9pPr>
          </a:lstStyle>
          <a:p>
            <a:fld id="{9BDFD352-808E-40B0-BAE5-C5149414F8B5}" type="slidenum">
              <a:rPr lang="fr-FR" sz="1200">
                <a:latin typeface="Arial Black" pitchFamily="34" charset="0"/>
              </a:rPr>
              <a:pPr/>
              <a:t>12</a:t>
            </a:fld>
            <a:endParaRPr lang="fr-FR" sz="1200">
              <a:latin typeface="Arial Black" pitchFamily="34" charset="0"/>
            </a:endParaRPr>
          </a:p>
        </p:txBody>
      </p:sp>
      <p:sp>
        <p:nvSpPr>
          <p:cNvPr id="72707" name="Rectangle 1026"/>
          <p:cNvSpPr>
            <a:spLocks noGrp="1" noRot="1" noChangeAspect="1" noChangeArrowheads="1" noTextEdit="1"/>
          </p:cNvSpPr>
          <p:nvPr>
            <p:ph type="sldImg"/>
          </p:nvPr>
        </p:nvSpPr>
        <p:spPr>
          <a:ln/>
        </p:spPr>
      </p:sp>
      <p:sp>
        <p:nvSpPr>
          <p:cNvPr id="72708"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sz="1400" dirty="0">
                <a:latin typeface="Garamond" pitchFamily="18" charset="0"/>
              </a:rPr>
              <a:t>Le rapport, qu’est-ce qu’on en fait  ?  ?  ?</a:t>
            </a:r>
          </a:p>
          <a:p>
            <a:pPr eaLnBrk="1" hangingPunct="1"/>
            <a:r>
              <a:rPr lang="fr-FR" sz="1400" dirty="0">
                <a:latin typeface="Garamond" pitchFamily="18" charset="0"/>
              </a:rPr>
              <a:t>Les comités de  lecture : </a:t>
            </a:r>
            <a:r>
              <a:rPr lang="fr-FR" sz="1400" dirty="0" smtClean="0">
                <a:latin typeface="Garamond" pitchFamily="18" charset="0"/>
              </a:rPr>
              <a:t>une institution </a:t>
            </a:r>
            <a:r>
              <a:rPr lang="fr-FR" sz="1400" dirty="0">
                <a:latin typeface="Garamond" pitchFamily="18" charset="0"/>
              </a:rPr>
              <a:t>qui nous différencie des rapports produits par les experts privés.</a:t>
            </a:r>
          </a:p>
          <a:p>
            <a:pPr eaLnBrk="1" hangingPunct="1"/>
            <a:r>
              <a:rPr lang="fr-FR" sz="1400" dirty="0">
                <a:latin typeface="Garamond" pitchFamily="18" charset="0"/>
              </a:rPr>
              <a:t>Comment ça marche …</a:t>
            </a:r>
          </a:p>
          <a:p>
            <a:pPr eaLnBrk="1" hangingPunct="1"/>
            <a:r>
              <a:rPr lang="fr-FR" sz="1400" dirty="0">
                <a:latin typeface="Garamond" pitchFamily="18" charset="0"/>
              </a:rPr>
              <a:t>Mais, avant, les réunions de suivi intermédiaires.</a:t>
            </a:r>
          </a:p>
          <a:p>
            <a:pPr eaLnBrk="1" hangingPunct="1"/>
            <a:r>
              <a:rPr lang="fr-FR" sz="1400" dirty="0">
                <a:latin typeface="Garamond" pitchFamily="18" charset="0"/>
              </a:rPr>
              <a:t>La démarche qualité a « institutionnalisé » cette pratique au BEA.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706" indent="-285656" eaLnBrk="0" hangingPunct="0">
              <a:defRPr sz="2400">
                <a:solidFill>
                  <a:schemeClr val="tx1"/>
                </a:solidFill>
                <a:latin typeface="Arial" charset="0"/>
              </a:defRPr>
            </a:lvl2pPr>
            <a:lvl3pPr marL="1142624" indent="-228524" eaLnBrk="0" hangingPunct="0">
              <a:defRPr sz="2400">
                <a:solidFill>
                  <a:schemeClr val="tx1"/>
                </a:solidFill>
                <a:latin typeface="Arial" charset="0"/>
              </a:defRPr>
            </a:lvl3pPr>
            <a:lvl4pPr marL="1599674" indent="-228524" eaLnBrk="0" hangingPunct="0">
              <a:defRPr sz="2400">
                <a:solidFill>
                  <a:schemeClr val="tx1"/>
                </a:solidFill>
                <a:latin typeface="Arial" charset="0"/>
              </a:defRPr>
            </a:lvl4pPr>
            <a:lvl5pPr marL="2056724" indent="-228524" eaLnBrk="0" hangingPunct="0">
              <a:defRPr sz="2400">
                <a:solidFill>
                  <a:schemeClr val="tx1"/>
                </a:solidFill>
                <a:latin typeface="Arial" charset="0"/>
              </a:defRPr>
            </a:lvl5pPr>
            <a:lvl6pPr marL="2513773" indent="-228524" eaLnBrk="0" fontAlgn="base" hangingPunct="0">
              <a:spcBef>
                <a:spcPct val="0"/>
              </a:spcBef>
              <a:spcAft>
                <a:spcPct val="0"/>
              </a:spcAft>
              <a:defRPr sz="2400">
                <a:solidFill>
                  <a:schemeClr val="tx1"/>
                </a:solidFill>
                <a:latin typeface="Arial" charset="0"/>
              </a:defRPr>
            </a:lvl6pPr>
            <a:lvl7pPr marL="2970823" indent="-228524" eaLnBrk="0" fontAlgn="base" hangingPunct="0">
              <a:spcBef>
                <a:spcPct val="0"/>
              </a:spcBef>
              <a:spcAft>
                <a:spcPct val="0"/>
              </a:spcAft>
              <a:defRPr sz="2400">
                <a:solidFill>
                  <a:schemeClr val="tx1"/>
                </a:solidFill>
                <a:latin typeface="Arial" charset="0"/>
              </a:defRPr>
            </a:lvl7pPr>
            <a:lvl8pPr marL="3427873" indent="-228524" eaLnBrk="0" fontAlgn="base" hangingPunct="0">
              <a:spcBef>
                <a:spcPct val="0"/>
              </a:spcBef>
              <a:spcAft>
                <a:spcPct val="0"/>
              </a:spcAft>
              <a:defRPr sz="2400">
                <a:solidFill>
                  <a:schemeClr val="tx1"/>
                </a:solidFill>
                <a:latin typeface="Arial" charset="0"/>
              </a:defRPr>
            </a:lvl8pPr>
            <a:lvl9pPr marL="3884923" indent="-228524" eaLnBrk="0" fontAlgn="base" hangingPunct="0">
              <a:spcBef>
                <a:spcPct val="0"/>
              </a:spcBef>
              <a:spcAft>
                <a:spcPct val="0"/>
              </a:spcAft>
              <a:defRPr sz="2400">
                <a:solidFill>
                  <a:schemeClr val="tx1"/>
                </a:solidFill>
                <a:latin typeface="Arial" charset="0"/>
              </a:defRPr>
            </a:lvl9pPr>
          </a:lstStyle>
          <a:p>
            <a:fld id="{9BDFD352-808E-40B0-BAE5-C5149414F8B5}" type="slidenum">
              <a:rPr lang="fr-FR" sz="1200">
                <a:latin typeface="Arial Black" pitchFamily="34" charset="0"/>
              </a:rPr>
              <a:pPr/>
              <a:t>13</a:t>
            </a:fld>
            <a:endParaRPr lang="fr-FR" sz="1200">
              <a:latin typeface="Arial Black" pitchFamily="34" charset="0"/>
            </a:endParaRPr>
          </a:p>
        </p:txBody>
      </p:sp>
      <p:sp>
        <p:nvSpPr>
          <p:cNvPr id="72707" name="Rectangle 1026"/>
          <p:cNvSpPr>
            <a:spLocks noGrp="1" noRot="1" noChangeAspect="1" noChangeArrowheads="1" noTextEdit="1"/>
          </p:cNvSpPr>
          <p:nvPr>
            <p:ph type="sldImg"/>
          </p:nvPr>
        </p:nvSpPr>
        <p:spPr>
          <a:ln/>
        </p:spPr>
      </p:sp>
      <p:sp>
        <p:nvSpPr>
          <p:cNvPr id="72708"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sz="1400" dirty="0">
                <a:latin typeface="Garamond" pitchFamily="18" charset="0"/>
              </a:rPr>
              <a:t>Le rapport, qu’est-ce qu’on en fait  ?  ?  ?</a:t>
            </a:r>
          </a:p>
          <a:p>
            <a:pPr eaLnBrk="1" hangingPunct="1"/>
            <a:r>
              <a:rPr lang="fr-FR" sz="1400" dirty="0">
                <a:latin typeface="Garamond" pitchFamily="18" charset="0"/>
              </a:rPr>
              <a:t>Les comités de  lecture : </a:t>
            </a:r>
            <a:r>
              <a:rPr lang="fr-FR" sz="1400" dirty="0" smtClean="0">
                <a:latin typeface="Garamond" pitchFamily="18" charset="0"/>
              </a:rPr>
              <a:t>une institution </a:t>
            </a:r>
            <a:r>
              <a:rPr lang="fr-FR" sz="1400" dirty="0">
                <a:latin typeface="Garamond" pitchFamily="18" charset="0"/>
              </a:rPr>
              <a:t>qui nous différencie des rapports produits par les experts privés.</a:t>
            </a:r>
          </a:p>
          <a:p>
            <a:pPr eaLnBrk="1" hangingPunct="1"/>
            <a:r>
              <a:rPr lang="fr-FR" sz="1400" dirty="0">
                <a:latin typeface="Garamond" pitchFamily="18" charset="0"/>
              </a:rPr>
              <a:t>Comment ça marche …</a:t>
            </a:r>
          </a:p>
          <a:p>
            <a:pPr eaLnBrk="1" hangingPunct="1"/>
            <a:r>
              <a:rPr lang="fr-FR" sz="1400" dirty="0">
                <a:latin typeface="Garamond" pitchFamily="18" charset="0"/>
              </a:rPr>
              <a:t>Mais, avant, les réunions de suivi intermédiaires.</a:t>
            </a:r>
          </a:p>
          <a:p>
            <a:pPr eaLnBrk="1" hangingPunct="1"/>
            <a:r>
              <a:rPr lang="fr-FR" sz="1400" dirty="0">
                <a:latin typeface="Garamond" pitchFamily="18" charset="0"/>
              </a:rPr>
              <a:t>La démarche qualité a « institutionnalisé » cette pratique au BEA.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706" indent="-285656" eaLnBrk="0" hangingPunct="0">
              <a:defRPr sz="2400">
                <a:solidFill>
                  <a:schemeClr val="tx1"/>
                </a:solidFill>
                <a:latin typeface="Arial" charset="0"/>
              </a:defRPr>
            </a:lvl2pPr>
            <a:lvl3pPr marL="1142624" indent="-228524" eaLnBrk="0" hangingPunct="0">
              <a:defRPr sz="2400">
                <a:solidFill>
                  <a:schemeClr val="tx1"/>
                </a:solidFill>
                <a:latin typeface="Arial" charset="0"/>
              </a:defRPr>
            </a:lvl3pPr>
            <a:lvl4pPr marL="1599674" indent="-228524" eaLnBrk="0" hangingPunct="0">
              <a:defRPr sz="2400">
                <a:solidFill>
                  <a:schemeClr val="tx1"/>
                </a:solidFill>
                <a:latin typeface="Arial" charset="0"/>
              </a:defRPr>
            </a:lvl4pPr>
            <a:lvl5pPr marL="2056724" indent="-228524" eaLnBrk="0" hangingPunct="0">
              <a:defRPr sz="2400">
                <a:solidFill>
                  <a:schemeClr val="tx1"/>
                </a:solidFill>
                <a:latin typeface="Arial" charset="0"/>
              </a:defRPr>
            </a:lvl5pPr>
            <a:lvl6pPr marL="2513773" indent="-228524" eaLnBrk="0" fontAlgn="base" hangingPunct="0">
              <a:spcBef>
                <a:spcPct val="0"/>
              </a:spcBef>
              <a:spcAft>
                <a:spcPct val="0"/>
              </a:spcAft>
              <a:defRPr sz="2400">
                <a:solidFill>
                  <a:schemeClr val="tx1"/>
                </a:solidFill>
                <a:latin typeface="Arial" charset="0"/>
              </a:defRPr>
            </a:lvl6pPr>
            <a:lvl7pPr marL="2970823" indent="-228524" eaLnBrk="0" fontAlgn="base" hangingPunct="0">
              <a:spcBef>
                <a:spcPct val="0"/>
              </a:spcBef>
              <a:spcAft>
                <a:spcPct val="0"/>
              </a:spcAft>
              <a:defRPr sz="2400">
                <a:solidFill>
                  <a:schemeClr val="tx1"/>
                </a:solidFill>
                <a:latin typeface="Arial" charset="0"/>
              </a:defRPr>
            </a:lvl7pPr>
            <a:lvl8pPr marL="3427873" indent="-228524" eaLnBrk="0" fontAlgn="base" hangingPunct="0">
              <a:spcBef>
                <a:spcPct val="0"/>
              </a:spcBef>
              <a:spcAft>
                <a:spcPct val="0"/>
              </a:spcAft>
              <a:defRPr sz="2400">
                <a:solidFill>
                  <a:schemeClr val="tx1"/>
                </a:solidFill>
                <a:latin typeface="Arial" charset="0"/>
              </a:defRPr>
            </a:lvl8pPr>
            <a:lvl9pPr marL="3884923" indent="-228524" eaLnBrk="0" fontAlgn="base" hangingPunct="0">
              <a:spcBef>
                <a:spcPct val="0"/>
              </a:spcBef>
              <a:spcAft>
                <a:spcPct val="0"/>
              </a:spcAft>
              <a:defRPr sz="2400">
                <a:solidFill>
                  <a:schemeClr val="tx1"/>
                </a:solidFill>
                <a:latin typeface="Arial" charset="0"/>
              </a:defRPr>
            </a:lvl9pPr>
          </a:lstStyle>
          <a:p>
            <a:fld id="{9BDFD352-808E-40B0-BAE5-C5149414F8B5}" type="slidenum">
              <a:rPr lang="fr-FR" sz="1200">
                <a:latin typeface="Arial Black" pitchFamily="34" charset="0"/>
              </a:rPr>
              <a:pPr/>
              <a:t>14</a:t>
            </a:fld>
            <a:endParaRPr lang="fr-FR" sz="1200">
              <a:latin typeface="Arial Black" pitchFamily="34" charset="0"/>
            </a:endParaRPr>
          </a:p>
        </p:txBody>
      </p:sp>
      <p:sp>
        <p:nvSpPr>
          <p:cNvPr id="72707" name="Rectangle 1026"/>
          <p:cNvSpPr>
            <a:spLocks noGrp="1" noRot="1" noChangeAspect="1" noChangeArrowheads="1" noTextEdit="1"/>
          </p:cNvSpPr>
          <p:nvPr>
            <p:ph type="sldImg"/>
          </p:nvPr>
        </p:nvSpPr>
        <p:spPr>
          <a:ln/>
        </p:spPr>
      </p:sp>
      <p:sp>
        <p:nvSpPr>
          <p:cNvPr id="72708"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sz="1400" dirty="0">
                <a:latin typeface="Garamond" pitchFamily="18" charset="0"/>
              </a:rPr>
              <a:t>Le rapport, qu’est-ce qu’on en fait  ?  ?  ?</a:t>
            </a:r>
          </a:p>
          <a:p>
            <a:pPr eaLnBrk="1" hangingPunct="1"/>
            <a:r>
              <a:rPr lang="fr-FR" sz="1400" dirty="0">
                <a:latin typeface="Garamond" pitchFamily="18" charset="0"/>
              </a:rPr>
              <a:t>Les comités de  lecture : </a:t>
            </a:r>
            <a:r>
              <a:rPr lang="fr-FR" sz="1400" dirty="0" smtClean="0">
                <a:latin typeface="Garamond" pitchFamily="18" charset="0"/>
              </a:rPr>
              <a:t>une institution </a:t>
            </a:r>
            <a:r>
              <a:rPr lang="fr-FR" sz="1400" dirty="0">
                <a:latin typeface="Garamond" pitchFamily="18" charset="0"/>
              </a:rPr>
              <a:t>qui nous différencie des rapports produits par les experts privés.</a:t>
            </a:r>
          </a:p>
          <a:p>
            <a:pPr eaLnBrk="1" hangingPunct="1"/>
            <a:r>
              <a:rPr lang="fr-FR" sz="1400" dirty="0">
                <a:latin typeface="Garamond" pitchFamily="18" charset="0"/>
              </a:rPr>
              <a:t>Comment ça marche …</a:t>
            </a:r>
          </a:p>
          <a:p>
            <a:pPr eaLnBrk="1" hangingPunct="1"/>
            <a:r>
              <a:rPr lang="fr-FR" sz="1400" dirty="0">
                <a:latin typeface="Garamond" pitchFamily="18" charset="0"/>
              </a:rPr>
              <a:t>Mais, avant, les réunions de suivi intermédiaires.</a:t>
            </a:r>
          </a:p>
          <a:p>
            <a:pPr eaLnBrk="1" hangingPunct="1"/>
            <a:r>
              <a:rPr lang="fr-FR" sz="1400" dirty="0">
                <a:latin typeface="Garamond" pitchFamily="18" charset="0"/>
              </a:rPr>
              <a:t>La démarche qualité a « institutionnalisé » cette pratique au BEA.</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Espace réservé de l'image des diapositives 1"/>
          <p:cNvSpPr>
            <a:spLocks noGrp="1" noRot="1" noChangeAspect="1" noTextEdit="1"/>
          </p:cNvSpPr>
          <p:nvPr>
            <p:ph type="sldImg"/>
          </p:nvPr>
        </p:nvSpPr>
        <p:spPr>
          <a:ln/>
        </p:spPr>
      </p:sp>
      <p:sp>
        <p:nvSpPr>
          <p:cNvPr id="108547" name="Espace réservé des commentaires 2"/>
          <p:cNvSpPr>
            <a:spLocks noGrp="1"/>
          </p:cNvSpPr>
          <p:nvPr>
            <p:ph type="body" idx="1"/>
          </p:nvPr>
        </p:nvSpPr>
        <p:spPr>
          <a:xfrm>
            <a:off x="886311" y="4746697"/>
            <a:ext cx="4987072" cy="44642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1400" dirty="0">
                <a:latin typeface="Garamond" pitchFamily="18" charset="0"/>
              </a:rPr>
              <a:t>A l’évidence, l’essentiel de notre « clientèle » est la pêche.</a:t>
            </a:r>
          </a:p>
          <a:p>
            <a:r>
              <a:rPr lang="fr-FR" sz="1400" dirty="0">
                <a:latin typeface="Garamond" pitchFamily="18" charset="0"/>
              </a:rPr>
              <a:t>… Qui est au plan mondial </a:t>
            </a:r>
            <a:r>
              <a:rPr lang="fr-FR" sz="1400" dirty="0" smtClean="0">
                <a:latin typeface="Garamond" pitchFamily="18" charset="0"/>
              </a:rPr>
              <a:t> le </a:t>
            </a:r>
            <a:r>
              <a:rPr lang="fr-FR" sz="1400" dirty="0">
                <a:latin typeface="Garamond" pitchFamily="18" charset="0"/>
              </a:rPr>
              <a:t>secteur de l’activité humaine le plus dangereux (générateur d’accidents mortels</a:t>
            </a:r>
            <a:r>
              <a:rPr lang="fr-FR" sz="1400" dirty="0" smtClean="0">
                <a:latin typeface="Garamond" pitchFamily="18" charset="0"/>
              </a:rPr>
              <a:t>).</a:t>
            </a:r>
          </a:p>
          <a:p>
            <a:endParaRPr lang="fr-FR" sz="1400" dirty="0">
              <a:latin typeface="Garamond" pitchFamily="18" charset="0"/>
            </a:endParaRPr>
          </a:p>
          <a:p>
            <a:r>
              <a:rPr lang="fr-FR" sz="1400" dirty="0">
                <a:latin typeface="Garamond" pitchFamily="18" charset="0"/>
              </a:rPr>
              <a:t>En 2014 :</a:t>
            </a:r>
          </a:p>
          <a:p>
            <a:r>
              <a:rPr lang="fr-FR" sz="1600" b="1" dirty="0">
                <a:latin typeface="Garamond" pitchFamily="18" charset="0"/>
              </a:rPr>
              <a:t>189</a:t>
            </a:r>
            <a:r>
              <a:rPr lang="fr-FR" sz="1400" dirty="0">
                <a:latin typeface="Garamond" pitchFamily="18" charset="0"/>
              </a:rPr>
              <a:t>   événements de mer ayant impliqué un seul navire</a:t>
            </a:r>
          </a:p>
          <a:p>
            <a:r>
              <a:rPr lang="fr-FR" sz="1400" dirty="0">
                <a:latin typeface="Garamond" pitchFamily="18" charset="0"/>
              </a:rPr>
              <a:t>	Commerce 	52</a:t>
            </a:r>
          </a:p>
          <a:p>
            <a:r>
              <a:rPr lang="fr-FR" sz="1400" dirty="0">
                <a:latin typeface="Garamond" pitchFamily="18" charset="0"/>
              </a:rPr>
              <a:t>	Pêche	108</a:t>
            </a:r>
          </a:p>
          <a:p>
            <a:r>
              <a:rPr lang="fr-FR" sz="1400" dirty="0">
                <a:latin typeface="Garamond" pitchFamily="18" charset="0"/>
              </a:rPr>
              <a:t>	Plaisance	27 </a:t>
            </a:r>
          </a:p>
          <a:p>
            <a:r>
              <a:rPr lang="fr-FR" sz="1400" dirty="0">
                <a:latin typeface="Garamond" pitchFamily="18" charset="0"/>
              </a:rPr>
              <a:t>	+ 1 navire de l’Etat + 1 vedette de sauvetage</a:t>
            </a:r>
          </a:p>
          <a:p>
            <a:r>
              <a:rPr lang="fr-FR" sz="1600" b="1" dirty="0">
                <a:latin typeface="Garamond" pitchFamily="18" charset="0"/>
              </a:rPr>
              <a:t>18</a:t>
            </a:r>
            <a:r>
              <a:rPr lang="fr-FR" sz="1400" dirty="0">
                <a:latin typeface="Garamond" pitchFamily="18" charset="0"/>
              </a:rPr>
              <a:t>     abordages</a:t>
            </a:r>
          </a:p>
        </p:txBody>
      </p:sp>
      <p:sp>
        <p:nvSpPr>
          <p:cNvPr id="108548"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706" indent="-285656" eaLnBrk="0" hangingPunct="0">
              <a:defRPr sz="2400">
                <a:solidFill>
                  <a:schemeClr val="tx1"/>
                </a:solidFill>
                <a:latin typeface="Arial" charset="0"/>
              </a:defRPr>
            </a:lvl2pPr>
            <a:lvl3pPr marL="1142624" indent="-228524" eaLnBrk="0" hangingPunct="0">
              <a:defRPr sz="2400">
                <a:solidFill>
                  <a:schemeClr val="tx1"/>
                </a:solidFill>
                <a:latin typeface="Arial" charset="0"/>
              </a:defRPr>
            </a:lvl3pPr>
            <a:lvl4pPr marL="1599674" indent="-228524" eaLnBrk="0" hangingPunct="0">
              <a:defRPr sz="2400">
                <a:solidFill>
                  <a:schemeClr val="tx1"/>
                </a:solidFill>
                <a:latin typeface="Arial" charset="0"/>
              </a:defRPr>
            </a:lvl4pPr>
            <a:lvl5pPr marL="2056724" indent="-228524" eaLnBrk="0" hangingPunct="0">
              <a:defRPr sz="2400">
                <a:solidFill>
                  <a:schemeClr val="tx1"/>
                </a:solidFill>
                <a:latin typeface="Arial" charset="0"/>
              </a:defRPr>
            </a:lvl5pPr>
            <a:lvl6pPr marL="2513773" indent="-228524" eaLnBrk="0" fontAlgn="base" hangingPunct="0">
              <a:spcBef>
                <a:spcPct val="0"/>
              </a:spcBef>
              <a:spcAft>
                <a:spcPct val="0"/>
              </a:spcAft>
              <a:defRPr sz="2400">
                <a:solidFill>
                  <a:schemeClr val="tx1"/>
                </a:solidFill>
                <a:latin typeface="Arial" charset="0"/>
              </a:defRPr>
            </a:lvl6pPr>
            <a:lvl7pPr marL="2970823" indent="-228524" eaLnBrk="0" fontAlgn="base" hangingPunct="0">
              <a:spcBef>
                <a:spcPct val="0"/>
              </a:spcBef>
              <a:spcAft>
                <a:spcPct val="0"/>
              </a:spcAft>
              <a:defRPr sz="2400">
                <a:solidFill>
                  <a:schemeClr val="tx1"/>
                </a:solidFill>
                <a:latin typeface="Arial" charset="0"/>
              </a:defRPr>
            </a:lvl7pPr>
            <a:lvl8pPr marL="3427873" indent="-228524" eaLnBrk="0" fontAlgn="base" hangingPunct="0">
              <a:spcBef>
                <a:spcPct val="0"/>
              </a:spcBef>
              <a:spcAft>
                <a:spcPct val="0"/>
              </a:spcAft>
              <a:defRPr sz="2400">
                <a:solidFill>
                  <a:schemeClr val="tx1"/>
                </a:solidFill>
                <a:latin typeface="Arial" charset="0"/>
              </a:defRPr>
            </a:lvl8pPr>
            <a:lvl9pPr marL="3884923" indent="-228524" eaLnBrk="0" fontAlgn="base" hangingPunct="0">
              <a:spcBef>
                <a:spcPct val="0"/>
              </a:spcBef>
              <a:spcAft>
                <a:spcPct val="0"/>
              </a:spcAft>
              <a:defRPr sz="2400">
                <a:solidFill>
                  <a:schemeClr val="tx1"/>
                </a:solidFill>
                <a:latin typeface="Arial" charset="0"/>
              </a:defRPr>
            </a:lvl9pPr>
          </a:lstStyle>
          <a:p>
            <a:fld id="{FC8DE7CA-C5E7-4F48-9C9D-46AB4E75D49A}" type="slidenum">
              <a:rPr lang="fr-FR" sz="1200">
                <a:latin typeface="Arial Black" pitchFamily="34" charset="0"/>
              </a:rPr>
              <a:pPr/>
              <a:t>15</a:t>
            </a:fld>
            <a:endParaRPr lang="fr-FR" sz="1200">
              <a:latin typeface="Arial Black"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706" indent="-285656" eaLnBrk="0" hangingPunct="0">
              <a:defRPr sz="2400">
                <a:solidFill>
                  <a:schemeClr val="tx1"/>
                </a:solidFill>
                <a:latin typeface="Arial" charset="0"/>
              </a:defRPr>
            </a:lvl2pPr>
            <a:lvl3pPr marL="1142624" indent="-228524" eaLnBrk="0" hangingPunct="0">
              <a:defRPr sz="2400">
                <a:solidFill>
                  <a:schemeClr val="tx1"/>
                </a:solidFill>
                <a:latin typeface="Arial" charset="0"/>
              </a:defRPr>
            </a:lvl3pPr>
            <a:lvl4pPr marL="1599674" indent="-228524" eaLnBrk="0" hangingPunct="0">
              <a:defRPr sz="2400">
                <a:solidFill>
                  <a:schemeClr val="tx1"/>
                </a:solidFill>
                <a:latin typeface="Arial" charset="0"/>
              </a:defRPr>
            </a:lvl4pPr>
            <a:lvl5pPr marL="2056724" indent="-228524" eaLnBrk="0" hangingPunct="0">
              <a:defRPr sz="2400">
                <a:solidFill>
                  <a:schemeClr val="tx1"/>
                </a:solidFill>
                <a:latin typeface="Arial" charset="0"/>
              </a:defRPr>
            </a:lvl5pPr>
            <a:lvl6pPr marL="2513773" indent="-228524" eaLnBrk="0" fontAlgn="base" hangingPunct="0">
              <a:spcBef>
                <a:spcPct val="0"/>
              </a:spcBef>
              <a:spcAft>
                <a:spcPct val="0"/>
              </a:spcAft>
              <a:defRPr sz="2400">
                <a:solidFill>
                  <a:schemeClr val="tx1"/>
                </a:solidFill>
                <a:latin typeface="Arial" charset="0"/>
              </a:defRPr>
            </a:lvl6pPr>
            <a:lvl7pPr marL="2970823" indent="-228524" eaLnBrk="0" fontAlgn="base" hangingPunct="0">
              <a:spcBef>
                <a:spcPct val="0"/>
              </a:spcBef>
              <a:spcAft>
                <a:spcPct val="0"/>
              </a:spcAft>
              <a:defRPr sz="2400">
                <a:solidFill>
                  <a:schemeClr val="tx1"/>
                </a:solidFill>
                <a:latin typeface="Arial" charset="0"/>
              </a:defRPr>
            </a:lvl7pPr>
            <a:lvl8pPr marL="3427873" indent="-228524" eaLnBrk="0" fontAlgn="base" hangingPunct="0">
              <a:spcBef>
                <a:spcPct val="0"/>
              </a:spcBef>
              <a:spcAft>
                <a:spcPct val="0"/>
              </a:spcAft>
              <a:defRPr sz="2400">
                <a:solidFill>
                  <a:schemeClr val="tx1"/>
                </a:solidFill>
                <a:latin typeface="Arial" charset="0"/>
              </a:defRPr>
            </a:lvl8pPr>
            <a:lvl9pPr marL="3884923" indent="-228524" eaLnBrk="0" fontAlgn="base" hangingPunct="0">
              <a:spcBef>
                <a:spcPct val="0"/>
              </a:spcBef>
              <a:spcAft>
                <a:spcPct val="0"/>
              </a:spcAft>
              <a:defRPr sz="2400">
                <a:solidFill>
                  <a:schemeClr val="tx1"/>
                </a:solidFill>
                <a:latin typeface="Arial" charset="0"/>
              </a:defRPr>
            </a:lvl9pPr>
          </a:lstStyle>
          <a:p>
            <a:fld id="{9BDFD352-808E-40B0-BAE5-C5149414F8B5}" type="slidenum">
              <a:rPr lang="fr-FR" sz="1200">
                <a:latin typeface="Arial Black" pitchFamily="34" charset="0"/>
              </a:rPr>
              <a:pPr/>
              <a:t>16</a:t>
            </a:fld>
            <a:endParaRPr lang="fr-FR" sz="1200">
              <a:latin typeface="Arial Black" pitchFamily="34" charset="0"/>
            </a:endParaRPr>
          </a:p>
        </p:txBody>
      </p:sp>
      <p:sp>
        <p:nvSpPr>
          <p:cNvPr id="72707" name="Rectangle 1026"/>
          <p:cNvSpPr>
            <a:spLocks noGrp="1" noRot="1" noChangeAspect="1" noChangeArrowheads="1" noTextEdit="1"/>
          </p:cNvSpPr>
          <p:nvPr>
            <p:ph type="sldImg"/>
          </p:nvPr>
        </p:nvSpPr>
        <p:spPr>
          <a:ln/>
        </p:spPr>
      </p:sp>
      <p:sp>
        <p:nvSpPr>
          <p:cNvPr id="72708"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sz="1400" dirty="0">
                <a:latin typeface="Garamond" pitchFamily="18" charset="0"/>
              </a:rPr>
              <a:t>Le rapport, qu’est-ce qu’on en fait  ?  ?  ?</a:t>
            </a:r>
          </a:p>
          <a:p>
            <a:pPr eaLnBrk="1" hangingPunct="1"/>
            <a:r>
              <a:rPr lang="fr-FR" sz="1400" dirty="0">
                <a:latin typeface="Garamond" pitchFamily="18" charset="0"/>
              </a:rPr>
              <a:t>Les comités de  lecture : </a:t>
            </a:r>
            <a:r>
              <a:rPr lang="fr-FR" sz="1400" dirty="0" smtClean="0">
                <a:latin typeface="Garamond" pitchFamily="18" charset="0"/>
              </a:rPr>
              <a:t>une institution </a:t>
            </a:r>
            <a:r>
              <a:rPr lang="fr-FR" sz="1400" dirty="0">
                <a:latin typeface="Garamond" pitchFamily="18" charset="0"/>
              </a:rPr>
              <a:t>qui nous différencie des rapports produits par les experts privés.</a:t>
            </a:r>
          </a:p>
          <a:p>
            <a:pPr eaLnBrk="1" hangingPunct="1"/>
            <a:r>
              <a:rPr lang="fr-FR" sz="1400" dirty="0">
                <a:latin typeface="Garamond" pitchFamily="18" charset="0"/>
              </a:rPr>
              <a:t>Comment ça marche …</a:t>
            </a:r>
          </a:p>
          <a:p>
            <a:pPr eaLnBrk="1" hangingPunct="1"/>
            <a:r>
              <a:rPr lang="fr-FR" sz="1400" dirty="0">
                <a:latin typeface="Garamond" pitchFamily="18" charset="0"/>
              </a:rPr>
              <a:t>Mais, avant, les réunions de suivi intermédiaires.</a:t>
            </a:r>
          </a:p>
          <a:p>
            <a:pPr eaLnBrk="1" hangingPunct="1"/>
            <a:r>
              <a:rPr lang="fr-FR" sz="1400" dirty="0">
                <a:latin typeface="Garamond" pitchFamily="18" charset="0"/>
              </a:rPr>
              <a:t>La démarche qualité a « institutionnalisé » cette pratique au BEA.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706" indent="-285656" eaLnBrk="0" hangingPunct="0">
              <a:defRPr sz="2400">
                <a:solidFill>
                  <a:schemeClr val="tx1"/>
                </a:solidFill>
                <a:latin typeface="Arial" charset="0"/>
              </a:defRPr>
            </a:lvl2pPr>
            <a:lvl3pPr marL="1142624" indent="-228524" eaLnBrk="0" hangingPunct="0">
              <a:defRPr sz="2400">
                <a:solidFill>
                  <a:schemeClr val="tx1"/>
                </a:solidFill>
                <a:latin typeface="Arial" charset="0"/>
              </a:defRPr>
            </a:lvl3pPr>
            <a:lvl4pPr marL="1599674" indent="-228524" eaLnBrk="0" hangingPunct="0">
              <a:defRPr sz="2400">
                <a:solidFill>
                  <a:schemeClr val="tx1"/>
                </a:solidFill>
                <a:latin typeface="Arial" charset="0"/>
              </a:defRPr>
            </a:lvl4pPr>
            <a:lvl5pPr marL="2056724" indent="-228524" eaLnBrk="0" hangingPunct="0">
              <a:defRPr sz="2400">
                <a:solidFill>
                  <a:schemeClr val="tx1"/>
                </a:solidFill>
                <a:latin typeface="Arial" charset="0"/>
              </a:defRPr>
            </a:lvl5pPr>
            <a:lvl6pPr marL="2513773" indent="-228524" eaLnBrk="0" fontAlgn="base" hangingPunct="0">
              <a:spcBef>
                <a:spcPct val="0"/>
              </a:spcBef>
              <a:spcAft>
                <a:spcPct val="0"/>
              </a:spcAft>
              <a:defRPr sz="2400">
                <a:solidFill>
                  <a:schemeClr val="tx1"/>
                </a:solidFill>
                <a:latin typeface="Arial" charset="0"/>
              </a:defRPr>
            </a:lvl6pPr>
            <a:lvl7pPr marL="2970823" indent="-228524" eaLnBrk="0" fontAlgn="base" hangingPunct="0">
              <a:spcBef>
                <a:spcPct val="0"/>
              </a:spcBef>
              <a:spcAft>
                <a:spcPct val="0"/>
              </a:spcAft>
              <a:defRPr sz="2400">
                <a:solidFill>
                  <a:schemeClr val="tx1"/>
                </a:solidFill>
                <a:latin typeface="Arial" charset="0"/>
              </a:defRPr>
            </a:lvl7pPr>
            <a:lvl8pPr marL="3427873" indent="-228524" eaLnBrk="0" fontAlgn="base" hangingPunct="0">
              <a:spcBef>
                <a:spcPct val="0"/>
              </a:spcBef>
              <a:spcAft>
                <a:spcPct val="0"/>
              </a:spcAft>
              <a:defRPr sz="2400">
                <a:solidFill>
                  <a:schemeClr val="tx1"/>
                </a:solidFill>
                <a:latin typeface="Arial" charset="0"/>
              </a:defRPr>
            </a:lvl8pPr>
            <a:lvl9pPr marL="3884923" indent="-228524" eaLnBrk="0" fontAlgn="base" hangingPunct="0">
              <a:spcBef>
                <a:spcPct val="0"/>
              </a:spcBef>
              <a:spcAft>
                <a:spcPct val="0"/>
              </a:spcAft>
              <a:defRPr sz="2400">
                <a:solidFill>
                  <a:schemeClr val="tx1"/>
                </a:solidFill>
                <a:latin typeface="Arial" charset="0"/>
              </a:defRPr>
            </a:lvl9pPr>
          </a:lstStyle>
          <a:p>
            <a:fld id="{1D0262A3-019F-47CE-A9B9-C1E9A9337A31}" type="slidenum">
              <a:rPr lang="fr-FR" sz="1200">
                <a:latin typeface="Arial Black" pitchFamily="34" charset="0"/>
              </a:rPr>
              <a:pPr/>
              <a:t>17</a:t>
            </a:fld>
            <a:endParaRPr lang="fr-FR" sz="1200">
              <a:latin typeface="Arial Black"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sz="1400" b="1" dirty="0">
                <a:solidFill>
                  <a:srgbClr val="FF0000"/>
                </a:solidFill>
                <a:latin typeface="Garamond" pitchFamily="18" charset="0"/>
              </a:rPr>
              <a:t>Pas de détermination de responsabilité.</a:t>
            </a:r>
          </a:p>
          <a:p>
            <a:pPr eaLnBrk="1" hangingPunct="1"/>
            <a:r>
              <a:rPr lang="fr-FR" sz="1400" dirty="0">
                <a:latin typeface="Garamond" pitchFamily="18" charset="0"/>
              </a:rPr>
              <a:t>Déjà dit, mais il est important d’insister, même si il est logique d’y penser.</a:t>
            </a:r>
          </a:p>
          <a:p>
            <a:pPr eaLnBrk="1" hangingPunct="1"/>
            <a:r>
              <a:rPr lang="fr-FR" sz="1400" dirty="0">
                <a:latin typeface="Garamond" pitchFamily="18" charset="0"/>
              </a:rPr>
              <a:t>C’est vraiment un autre travail : PREVENIR et non  JUGER</a:t>
            </a:r>
          </a:p>
          <a:p>
            <a:pPr eaLnBrk="1" hangingPunct="1"/>
            <a:r>
              <a:rPr lang="fr-FR" sz="1400" dirty="0" smtClean="0">
                <a:latin typeface="Garamond" pitchFamily="18" charset="0"/>
              </a:rPr>
              <a:t>Exemples :  </a:t>
            </a:r>
            <a:r>
              <a:rPr lang="fr-FR" sz="1400" dirty="0">
                <a:latin typeface="Garamond" pitchFamily="18" charset="0"/>
              </a:rPr>
              <a:t>Costa Concordia, Marion Dufresne 2, Torre </a:t>
            </a:r>
            <a:r>
              <a:rPr lang="fr-FR" sz="1400" dirty="0" err="1">
                <a:latin typeface="Garamond" pitchFamily="18" charset="0"/>
              </a:rPr>
              <a:t>Giulia</a:t>
            </a:r>
            <a:r>
              <a:rPr lang="fr-FR" sz="1400" dirty="0">
                <a:latin typeface="Garamond" pitchFamily="18" charset="0"/>
              </a:rPr>
              <a:t> …</a:t>
            </a:r>
          </a:p>
          <a:p>
            <a:pPr eaLnBrk="1" hangingPunct="1"/>
            <a:endParaRPr lang="fr-FR" sz="1400" dirty="0">
              <a:latin typeface="Garamond" pitchFamily="18" charset="0"/>
            </a:endParaRPr>
          </a:p>
          <a:p>
            <a:pPr eaLnBrk="1" hangingPunct="1"/>
            <a:endParaRPr lang="fr-FR" sz="1400" dirty="0">
              <a:latin typeface="Garamond" pitchFamily="18" charset="0"/>
            </a:endParaRPr>
          </a:p>
          <a:p>
            <a:pPr eaLnBrk="1" hangingPunct="1"/>
            <a:r>
              <a:rPr lang="fr-FR" sz="1400" dirty="0">
                <a:latin typeface="Garamond" pitchFamily="18" charset="0"/>
              </a:rPr>
              <a:t>Sur la relation / différence avec les expertises privées :</a:t>
            </a:r>
          </a:p>
          <a:p>
            <a:pPr eaLnBrk="1" hangingPunct="1"/>
            <a:r>
              <a:rPr lang="fr-FR" sz="1400" dirty="0">
                <a:latin typeface="Garamond" pitchFamily="18" charset="0"/>
              </a:rPr>
              <a:t>QUI PAYE ?</a:t>
            </a:r>
          </a:p>
          <a:p>
            <a:pPr eaLnBrk="1" hangingPunct="1"/>
            <a:r>
              <a:rPr lang="fr-FR" sz="1400" dirty="0">
                <a:latin typeface="Garamond" pitchFamily="18" charset="0"/>
              </a:rPr>
              <a:t>      Conciliations (entre assureurs)  donc les primes d’assurance</a:t>
            </a:r>
          </a:p>
          <a:p>
            <a:pPr eaLnBrk="1" hangingPunct="1"/>
            <a:r>
              <a:rPr lang="fr-FR" sz="1400" dirty="0">
                <a:latin typeface="Garamond" pitchFamily="18" charset="0"/>
              </a:rPr>
              <a:t>      Entreprises (transport, matériaux, appareils, manutention. . .)</a:t>
            </a:r>
          </a:p>
          <a:p>
            <a:pPr eaLnBrk="1" hangingPunct="1"/>
            <a:r>
              <a:rPr lang="fr-FR" sz="1400" dirty="0">
                <a:latin typeface="Garamond" pitchFamily="18" charset="0"/>
              </a:rPr>
              <a:t>       Justice (justice …)</a:t>
            </a:r>
          </a:p>
          <a:p>
            <a:pPr eaLnBrk="1" hangingPunct="1"/>
            <a:r>
              <a:rPr lang="fr-FR" sz="1400" dirty="0">
                <a:latin typeface="Garamond" pitchFamily="18" charset="0"/>
              </a:rPr>
              <a:t>      BEAmer (qui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a:ln/>
        </p:spPr>
      </p:sp>
      <p:sp>
        <p:nvSpPr>
          <p:cNvPr id="75779"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1400" dirty="0">
                <a:latin typeface="Garamond" pitchFamily="18" charset="0"/>
              </a:rPr>
              <a:t>L’Erika (12 décembre 1999)</a:t>
            </a:r>
          </a:p>
          <a:p>
            <a:r>
              <a:rPr lang="fr-FR" sz="1400" dirty="0">
                <a:latin typeface="Garamond" pitchFamily="18" charset="0"/>
              </a:rPr>
              <a:t>Pour le TK </a:t>
            </a:r>
            <a:r>
              <a:rPr lang="fr-FR" sz="1400" dirty="0" err="1">
                <a:latin typeface="Garamond" pitchFamily="18" charset="0"/>
              </a:rPr>
              <a:t>Bremen</a:t>
            </a:r>
            <a:r>
              <a:rPr lang="fr-FR" sz="1400" dirty="0">
                <a:latin typeface="Garamond" pitchFamily="18" charset="0"/>
              </a:rPr>
              <a:t> (16 décembre 2011), le bureau d’investigation maltais (pavillon) a collaboré à l’enquête française (leader)</a:t>
            </a:r>
          </a:p>
          <a:p>
            <a:r>
              <a:rPr lang="fr-FR" sz="1400" dirty="0">
                <a:latin typeface="Garamond" pitchFamily="18" charset="0"/>
              </a:rPr>
              <a:t>Le  Yogi (17 février 2012)</a:t>
            </a:r>
          </a:p>
          <a:p>
            <a:r>
              <a:rPr lang="fr-FR" sz="1400" dirty="0">
                <a:latin typeface="Garamond" pitchFamily="18" charset="0"/>
              </a:rPr>
              <a:t>Pour le CC (13 janvier 2012), le BEA français (ainsi que nos collègues allemands et américains) ont collaboré avec le leader italien. </a:t>
            </a:r>
          </a:p>
        </p:txBody>
      </p:sp>
      <p:sp>
        <p:nvSpPr>
          <p:cNvPr id="7578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706" indent="-285656" eaLnBrk="0" hangingPunct="0">
              <a:defRPr sz="2400">
                <a:solidFill>
                  <a:schemeClr val="tx1"/>
                </a:solidFill>
                <a:latin typeface="Arial" charset="0"/>
              </a:defRPr>
            </a:lvl2pPr>
            <a:lvl3pPr marL="1142624" indent="-228524" eaLnBrk="0" hangingPunct="0">
              <a:defRPr sz="2400">
                <a:solidFill>
                  <a:schemeClr val="tx1"/>
                </a:solidFill>
                <a:latin typeface="Arial" charset="0"/>
              </a:defRPr>
            </a:lvl3pPr>
            <a:lvl4pPr marL="1599674" indent="-228524" eaLnBrk="0" hangingPunct="0">
              <a:defRPr sz="2400">
                <a:solidFill>
                  <a:schemeClr val="tx1"/>
                </a:solidFill>
                <a:latin typeface="Arial" charset="0"/>
              </a:defRPr>
            </a:lvl4pPr>
            <a:lvl5pPr marL="2056724" indent="-228524" eaLnBrk="0" hangingPunct="0">
              <a:defRPr sz="2400">
                <a:solidFill>
                  <a:schemeClr val="tx1"/>
                </a:solidFill>
                <a:latin typeface="Arial" charset="0"/>
              </a:defRPr>
            </a:lvl5pPr>
            <a:lvl6pPr marL="2513773" indent="-228524" eaLnBrk="0" fontAlgn="base" hangingPunct="0">
              <a:spcBef>
                <a:spcPct val="0"/>
              </a:spcBef>
              <a:spcAft>
                <a:spcPct val="0"/>
              </a:spcAft>
              <a:defRPr sz="2400">
                <a:solidFill>
                  <a:schemeClr val="tx1"/>
                </a:solidFill>
                <a:latin typeface="Arial" charset="0"/>
              </a:defRPr>
            </a:lvl6pPr>
            <a:lvl7pPr marL="2970823" indent="-228524" eaLnBrk="0" fontAlgn="base" hangingPunct="0">
              <a:spcBef>
                <a:spcPct val="0"/>
              </a:spcBef>
              <a:spcAft>
                <a:spcPct val="0"/>
              </a:spcAft>
              <a:defRPr sz="2400">
                <a:solidFill>
                  <a:schemeClr val="tx1"/>
                </a:solidFill>
                <a:latin typeface="Arial" charset="0"/>
              </a:defRPr>
            </a:lvl7pPr>
            <a:lvl8pPr marL="3427873" indent="-228524" eaLnBrk="0" fontAlgn="base" hangingPunct="0">
              <a:spcBef>
                <a:spcPct val="0"/>
              </a:spcBef>
              <a:spcAft>
                <a:spcPct val="0"/>
              </a:spcAft>
              <a:defRPr sz="2400">
                <a:solidFill>
                  <a:schemeClr val="tx1"/>
                </a:solidFill>
                <a:latin typeface="Arial" charset="0"/>
              </a:defRPr>
            </a:lvl8pPr>
            <a:lvl9pPr marL="3884923" indent="-228524" eaLnBrk="0" fontAlgn="base" hangingPunct="0">
              <a:spcBef>
                <a:spcPct val="0"/>
              </a:spcBef>
              <a:spcAft>
                <a:spcPct val="0"/>
              </a:spcAft>
              <a:defRPr sz="2400">
                <a:solidFill>
                  <a:schemeClr val="tx1"/>
                </a:solidFill>
                <a:latin typeface="Arial" charset="0"/>
              </a:defRPr>
            </a:lvl9pPr>
          </a:lstStyle>
          <a:p>
            <a:fld id="{37742F8D-7073-4D87-BC49-44ABA288275D}" type="slidenum">
              <a:rPr lang="fr-FR" sz="1200">
                <a:latin typeface="Arial Black" pitchFamily="34" charset="0"/>
              </a:rPr>
              <a:pPr/>
              <a:t>18</a:t>
            </a:fld>
            <a:endParaRPr lang="fr-FR" sz="1200">
              <a:latin typeface="Arial Black"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706" indent="-285656" eaLnBrk="0" hangingPunct="0">
              <a:defRPr sz="2400">
                <a:solidFill>
                  <a:schemeClr val="tx1"/>
                </a:solidFill>
                <a:latin typeface="Arial" charset="0"/>
              </a:defRPr>
            </a:lvl2pPr>
            <a:lvl3pPr marL="1142624" indent="-228524" eaLnBrk="0" hangingPunct="0">
              <a:defRPr sz="2400">
                <a:solidFill>
                  <a:schemeClr val="tx1"/>
                </a:solidFill>
                <a:latin typeface="Arial" charset="0"/>
              </a:defRPr>
            </a:lvl3pPr>
            <a:lvl4pPr marL="1599674" indent="-228524" eaLnBrk="0" hangingPunct="0">
              <a:defRPr sz="2400">
                <a:solidFill>
                  <a:schemeClr val="tx1"/>
                </a:solidFill>
                <a:latin typeface="Arial" charset="0"/>
              </a:defRPr>
            </a:lvl4pPr>
            <a:lvl5pPr marL="2056724" indent="-228524" eaLnBrk="0" hangingPunct="0">
              <a:defRPr sz="2400">
                <a:solidFill>
                  <a:schemeClr val="tx1"/>
                </a:solidFill>
                <a:latin typeface="Arial" charset="0"/>
              </a:defRPr>
            </a:lvl5pPr>
            <a:lvl6pPr marL="2513773" indent="-228524" eaLnBrk="0" fontAlgn="base" hangingPunct="0">
              <a:spcBef>
                <a:spcPct val="0"/>
              </a:spcBef>
              <a:spcAft>
                <a:spcPct val="0"/>
              </a:spcAft>
              <a:defRPr sz="2400">
                <a:solidFill>
                  <a:schemeClr val="tx1"/>
                </a:solidFill>
                <a:latin typeface="Arial" charset="0"/>
              </a:defRPr>
            </a:lvl6pPr>
            <a:lvl7pPr marL="2970823" indent="-228524" eaLnBrk="0" fontAlgn="base" hangingPunct="0">
              <a:spcBef>
                <a:spcPct val="0"/>
              </a:spcBef>
              <a:spcAft>
                <a:spcPct val="0"/>
              </a:spcAft>
              <a:defRPr sz="2400">
                <a:solidFill>
                  <a:schemeClr val="tx1"/>
                </a:solidFill>
                <a:latin typeface="Arial" charset="0"/>
              </a:defRPr>
            </a:lvl7pPr>
            <a:lvl8pPr marL="3427873" indent="-228524" eaLnBrk="0" fontAlgn="base" hangingPunct="0">
              <a:spcBef>
                <a:spcPct val="0"/>
              </a:spcBef>
              <a:spcAft>
                <a:spcPct val="0"/>
              </a:spcAft>
              <a:defRPr sz="2400">
                <a:solidFill>
                  <a:schemeClr val="tx1"/>
                </a:solidFill>
                <a:latin typeface="Arial" charset="0"/>
              </a:defRPr>
            </a:lvl8pPr>
            <a:lvl9pPr marL="3884923" indent="-228524" eaLnBrk="0" fontAlgn="base" hangingPunct="0">
              <a:spcBef>
                <a:spcPct val="0"/>
              </a:spcBef>
              <a:spcAft>
                <a:spcPct val="0"/>
              </a:spcAft>
              <a:defRPr sz="2400">
                <a:solidFill>
                  <a:schemeClr val="tx1"/>
                </a:solidFill>
                <a:latin typeface="Arial" charset="0"/>
              </a:defRPr>
            </a:lvl9pPr>
          </a:lstStyle>
          <a:p>
            <a:fld id="{5A6FA699-DAF7-4E4A-BF31-D3CFD5BF5B85}" type="slidenum">
              <a:rPr lang="fr-FR" sz="1200">
                <a:latin typeface="Arial Black" pitchFamily="34" charset="0"/>
              </a:rPr>
              <a:pPr/>
              <a:t>19</a:t>
            </a:fld>
            <a:endParaRPr lang="fr-FR" sz="1200">
              <a:latin typeface="Arial Black" pitchFamily="34" charset="0"/>
            </a:endParaRPr>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just" eaLnBrk="1" hangingPunct="1"/>
            <a:r>
              <a:rPr lang="fr-FR" sz="1600" b="1" dirty="0">
                <a:latin typeface="Garamond" pitchFamily="18" charset="0"/>
              </a:rPr>
              <a:t>Le ministre ne peut pas s’opposer à l’ouverture d’une enquête </a:t>
            </a:r>
            <a:r>
              <a:rPr lang="fr-FR" sz="1600" b="1" dirty="0" smtClean="0">
                <a:latin typeface="Garamond" pitchFamily="18" charset="0"/>
              </a:rPr>
              <a:t>que le </a:t>
            </a:r>
            <a:r>
              <a:rPr lang="fr-FR" sz="1600" b="1" dirty="0">
                <a:latin typeface="Garamond" pitchFamily="18" charset="0"/>
              </a:rPr>
              <a:t>BEA a décidé.</a:t>
            </a:r>
          </a:p>
          <a:p>
            <a:pPr algn="just" eaLnBrk="1" hangingPunct="1"/>
            <a:r>
              <a:rPr lang="fr-FR" sz="1400" dirty="0">
                <a:latin typeface="Garamond" pitchFamily="18" charset="0"/>
              </a:rPr>
              <a:t>Le SITREP (Situation Report), est un message réglementaire destiné à arroser l’administration, il est fait sur la base de la « main courante » que le BEA demande systématiquement au CROSS.</a:t>
            </a:r>
          </a:p>
          <a:p>
            <a:pPr algn="just" eaLnBrk="1" hangingPunct="1"/>
            <a:r>
              <a:rPr lang="fr-FR" sz="1400" dirty="0">
                <a:latin typeface="Garamond" pitchFamily="18" charset="0"/>
              </a:rPr>
              <a:t>Il est à noter qu’en GB, les navires ont l’obligation de notifier les accidents et même certains quasi-accidents au MAIB, qui décide ou non, sur cette base, d’ouvrir une enquête.</a:t>
            </a:r>
          </a:p>
          <a:p>
            <a:pPr algn="just" eaLnBrk="1" hangingPunct="1"/>
            <a:r>
              <a:rPr lang="fr-FR" sz="1400" dirty="0" smtClean="0">
                <a:latin typeface="Garamond" pitchFamily="18" charset="0"/>
              </a:rPr>
              <a:t>Peu </a:t>
            </a:r>
            <a:r>
              <a:rPr lang="fr-FR" sz="1400" dirty="0">
                <a:latin typeface="Garamond" pitchFamily="18" charset="0"/>
              </a:rPr>
              <a:t>de retours pour l’instant </a:t>
            </a:r>
            <a:r>
              <a:rPr lang="fr-FR" sz="1400" dirty="0" smtClean="0">
                <a:latin typeface="Garamond" pitchFamily="18" charset="0"/>
              </a:rPr>
              <a:t>(mi 2016)</a:t>
            </a:r>
          </a:p>
          <a:p>
            <a:pPr algn="just" eaLnBrk="1" hangingPunct="1"/>
            <a:endParaRPr lang="fr-FR" sz="1400" dirty="0">
              <a:latin typeface="Garamond" pitchFamily="18" charset="0"/>
            </a:endParaRPr>
          </a:p>
          <a:p>
            <a:pPr algn="just" eaLnBrk="1" hangingPunct="1"/>
            <a:r>
              <a:rPr lang="fr-FR" sz="1600" b="1" dirty="0">
                <a:latin typeface="Garamond" pitchFamily="18" charset="0"/>
              </a:rPr>
              <a:t>Des délais : 2 mois / notification à l’EMCIP et 1 an / rapport final ou provisoire</a:t>
            </a:r>
          </a:p>
          <a:p>
            <a:pPr algn="just" eaLnBrk="1" hangingPunct="1"/>
            <a:endParaRPr lang="fr-FR" sz="1400" dirty="0">
              <a:latin typeface="Garamond"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706" indent="-285656" eaLnBrk="0" hangingPunct="0">
              <a:defRPr sz="2400">
                <a:solidFill>
                  <a:schemeClr val="tx1"/>
                </a:solidFill>
                <a:latin typeface="Arial" charset="0"/>
              </a:defRPr>
            </a:lvl2pPr>
            <a:lvl3pPr marL="1142624" indent="-228524" eaLnBrk="0" hangingPunct="0">
              <a:defRPr sz="2400">
                <a:solidFill>
                  <a:schemeClr val="tx1"/>
                </a:solidFill>
                <a:latin typeface="Arial" charset="0"/>
              </a:defRPr>
            </a:lvl3pPr>
            <a:lvl4pPr marL="1599674" indent="-228524" eaLnBrk="0" hangingPunct="0">
              <a:defRPr sz="2400">
                <a:solidFill>
                  <a:schemeClr val="tx1"/>
                </a:solidFill>
                <a:latin typeface="Arial" charset="0"/>
              </a:defRPr>
            </a:lvl4pPr>
            <a:lvl5pPr marL="2056724" indent="-228524" eaLnBrk="0" hangingPunct="0">
              <a:defRPr sz="2400">
                <a:solidFill>
                  <a:schemeClr val="tx1"/>
                </a:solidFill>
                <a:latin typeface="Arial" charset="0"/>
              </a:defRPr>
            </a:lvl5pPr>
            <a:lvl6pPr marL="2513773" indent="-228524" eaLnBrk="0" fontAlgn="base" hangingPunct="0">
              <a:spcBef>
                <a:spcPct val="0"/>
              </a:spcBef>
              <a:spcAft>
                <a:spcPct val="0"/>
              </a:spcAft>
              <a:defRPr sz="2400">
                <a:solidFill>
                  <a:schemeClr val="tx1"/>
                </a:solidFill>
                <a:latin typeface="Arial" charset="0"/>
              </a:defRPr>
            </a:lvl6pPr>
            <a:lvl7pPr marL="2970823" indent="-228524" eaLnBrk="0" fontAlgn="base" hangingPunct="0">
              <a:spcBef>
                <a:spcPct val="0"/>
              </a:spcBef>
              <a:spcAft>
                <a:spcPct val="0"/>
              </a:spcAft>
              <a:defRPr sz="2400">
                <a:solidFill>
                  <a:schemeClr val="tx1"/>
                </a:solidFill>
                <a:latin typeface="Arial" charset="0"/>
              </a:defRPr>
            </a:lvl7pPr>
            <a:lvl8pPr marL="3427873" indent="-228524" eaLnBrk="0" fontAlgn="base" hangingPunct="0">
              <a:spcBef>
                <a:spcPct val="0"/>
              </a:spcBef>
              <a:spcAft>
                <a:spcPct val="0"/>
              </a:spcAft>
              <a:defRPr sz="2400">
                <a:solidFill>
                  <a:schemeClr val="tx1"/>
                </a:solidFill>
                <a:latin typeface="Arial" charset="0"/>
              </a:defRPr>
            </a:lvl8pPr>
            <a:lvl9pPr marL="3884923" indent="-228524" eaLnBrk="0" fontAlgn="base" hangingPunct="0">
              <a:spcBef>
                <a:spcPct val="0"/>
              </a:spcBef>
              <a:spcAft>
                <a:spcPct val="0"/>
              </a:spcAft>
              <a:defRPr sz="2400">
                <a:solidFill>
                  <a:schemeClr val="tx1"/>
                </a:solidFill>
                <a:latin typeface="Arial" charset="0"/>
              </a:defRPr>
            </a:lvl9pPr>
          </a:lstStyle>
          <a:p>
            <a:fld id="{99753BC5-1140-46E0-988E-DB34B636F382}" type="slidenum">
              <a:rPr lang="fr-FR" sz="1200">
                <a:latin typeface="Arial Black" pitchFamily="34" charset="0"/>
              </a:rPr>
              <a:pPr/>
              <a:t>2</a:t>
            </a:fld>
            <a:endParaRPr lang="fr-FR" sz="1200">
              <a:latin typeface="Arial Black"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sz="1400" dirty="0" smtClean="0">
                <a:latin typeface="Garamond" pitchFamily="18" charset="0"/>
              </a:rPr>
              <a:t>Pourquoi 1997 ?</a:t>
            </a:r>
          </a:p>
          <a:p>
            <a:pPr eaLnBrk="1" hangingPunct="1"/>
            <a:r>
              <a:rPr lang="fr-FR" sz="1400" b="1" u="sng" dirty="0" smtClean="0">
                <a:solidFill>
                  <a:srgbClr val="FF0000"/>
                </a:solidFill>
                <a:latin typeface="Garamond" pitchFamily="18" charset="0"/>
              </a:rPr>
              <a:t>Avant</a:t>
            </a:r>
            <a:r>
              <a:rPr lang="fr-FR" sz="1400" dirty="0" smtClean="0">
                <a:latin typeface="Garamond" pitchFamily="18" charset="0"/>
              </a:rPr>
              <a:t>, l’essentiel </a:t>
            </a:r>
            <a:r>
              <a:rPr lang="fr-FR" sz="1400" dirty="0">
                <a:latin typeface="Garamond" pitchFamily="18" charset="0"/>
              </a:rPr>
              <a:t>des investigations </a:t>
            </a:r>
            <a:r>
              <a:rPr lang="fr-FR" sz="1400" dirty="0" smtClean="0">
                <a:latin typeface="Garamond" pitchFamily="18" charset="0"/>
              </a:rPr>
              <a:t>était </a:t>
            </a:r>
            <a:r>
              <a:rPr lang="fr-FR" sz="1400" dirty="0">
                <a:latin typeface="Garamond" pitchFamily="18" charset="0"/>
              </a:rPr>
              <a:t>à « vocation judiciaire » c’est-à-dire pour évaluation de responsabilités et non technique. </a:t>
            </a:r>
          </a:p>
          <a:p>
            <a:pPr eaLnBrk="1" hangingPunct="1"/>
            <a:r>
              <a:rPr lang="fr-FR" sz="1400" b="1" u="sng" dirty="0" smtClean="0">
                <a:solidFill>
                  <a:srgbClr val="FF0000"/>
                </a:solidFill>
                <a:latin typeface="Garamond" pitchFamily="18" charset="0"/>
              </a:rPr>
              <a:t>Le </a:t>
            </a:r>
            <a:r>
              <a:rPr lang="fr-FR" sz="1400" b="1" u="sng" dirty="0">
                <a:solidFill>
                  <a:srgbClr val="FF0000"/>
                </a:solidFill>
                <a:latin typeface="Garamond" pitchFamily="18" charset="0"/>
              </a:rPr>
              <a:t>27 novembre </a:t>
            </a:r>
            <a:r>
              <a:rPr lang="fr-FR" sz="1400" b="1" u="sng" dirty="0" smtClean="0">
                <a:solidFill>
                  <a:srgbClr val="FF0000"/>
                </a:solidFill>
                <a:latin typeface="Garamond" pitchFamily="18" charset="0"/>
              </a:rPr>
              <a:t>1997</a:t>
            </a:r>
            <a:r>
              <a:rPr lang="fr-FR" sz="1400" u="sng" dirty="0" smtClean="0">
                <a:latin typeface="Garamond" pitchFamily="18" charset="0"/>
              </a:rPr>
              <a:t>, </a:t>
            </a:r>
            <a:r>
              <a:rPr lang="fr-FR" sz="1400" dirty="0" smtClean="0">
                <a:latin typeface="Garamond" pitchFamily="18" charset="0"/>
              </a:rPr>
              <a:t>l’OMI a adopté </a:t>
            </a:r>
            <a:r>
              <a:rPr lang="fr-FR" sz="1400" b="1" dirty="0" smtClean="0">
                <a:latin typeface="Garamond" pitchFamily="18" charset="0"/>
              </a:rPr>
              <a:t>Le Code pour la conduite des enquêtes sur les accidents et incidents de mer</a:t>
            </a:r>
            <a:r>
              <a:rPr lang="fr-FR" sz="1400" dirty="0" smtClean="0">
                <a:latin typeface="Garamond" pitchFamily="18" charset="0"/>
              </a:rPr>
              <a:t> </a:t>
            </a:r>
          </a:p>
          <a:p>
            <a:pPr eaLnBrk="1" hangingPunct="1"/>
            <a:endParaRPr lang="fr-FR" sz="1400" dirty="0" smtClean="0">
              <a:latin typeface="Garamond" pitchFamily="18" charset="0"/>
            </a:endParaRPr>
          </a:p>
          <a:p>
            <a:pPr eaLnBrk="1" hangingPunct="1"/>
            <a:r>
              <a:rPr lang="fr-FR" sz="1400" b="1" u="sng" dirty="0" smtClean="0">
                <a:solidFill>
                  <a:srgbClr val="FF0000"/>
                </a:solidFill>
                <a:latin typeface="Garamond" pitchFamily="18" charset="0"/>
              </a:rPr>
              <a:t>A </a:t>
            </a:r>
            <a:r>
              <a:rPr lang="fr-FR" sz="1400" b="1" u="sng" dirty="0">
                <a:solidFill>
                  <a:srgbClr val="FF0000"/>
                </a:solidFill>
                <a:latin typeface="Garamond" pitchFamily="18" charset="0"/>
              </a:rPr>
              <a:t>titre de comparaison, </a:t>
            </a:r>
            <a:r>
              <a:rPr lang="fr-FR" sz="1400" dirty="0">
                <a:latin typeface="Garamond" pitchFamily="18" charset="0"/>
              </a:rPr>
              <a:t>le MAIB (Maritime Accident Investigation Branch) a été fondé en 1989, à la suite de l’accident du Herald of Free Enterprise à Zeebrugge. </a:t>
            </a:r>
          </a:p>
          <a:p>
            <a:pPr eaLnBrk="1" hangingPunct="1"/>
            <a:r>
              <a:rPr lang="fr-FR" sz="1400" dirty="0">
                <a:latin typeface="Garamond" pitchFamily="18" charset="0"/>
              </a:rPr>
              <a:t>Le AAIB (Air Accidents Investigation Branch) a, lui été fondé en 1912, et le BEA Air français en 1946.</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a:ln/>
        </p:spPr>
      </p:sp>
      <p:sp>
        <p:nvSpPr>
          <p:cNvPr id="77827"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1400" dirty="0">
                <a:latin typeface="Garamond" pitchFamily="18" charset="0"/>
              </a:rPr>
              <a:t>Dans la logique de l’analyse, la technique de la </a:t>
            </a:r>
            <a:r>
              <a:rPr lang="fr-FR" sz="1400" dirty="0" smtClean="0">
                <a:latin typeface="Garamond" pitchFamily="18" charset="0"/>
              </a:rPr>
              <a:t>spirale : On tourne autour du sujet (pour se l’approprier et le laisser « murir ») et on se rapproche de l’essentiel. Il n’est pas sûr qu’on parviendra au centre de la spirale, mais ce processus est irremplaçable.</a:t>
            </a:r>
            <a:endParaRPr lang="fr-FR" sz="1400" dirty="0">
              <a:latin typeface="Garamond" pitchFamily="18" charset="0"/>
            </a:endParaRPr>
          </a:p>
          <a:p>
            <a:endParaRPr lang="fr-FR" sz="1400" dirty="0">
              <a:latin typeface="Garamond" pitchFamily="18" charset="0"/>
            </a:endParaRPr>
          </a:p>
          <a:p>
            <a:r>
              <a:rPr lang="fr-FR" sz="1400" dirty="0">
                <a:latin typeface="Garamond" pitchFamily="18" charset="0"/>
              </a:rPr>
              <a:t>Dans la pratique, évidemment, la rédaction du rapport peut débuter plus tôt, chacun sa méthode.</a:t>
            </a:r>
          </a:p>
          <a:p>
            <a:endParaRPr lang="fr-FR" sz="1400" dirty="0">
              <a:latin typeface="Garamond" pitchFamily="18" charset="0"/>
            </a:endParaRPr>
          </a:p>
          <a:p>
            <a:r>
              <a:rPr lang="fr-FR" sz="1400" dirty="0">
                <a:latin typeface="Garamond" pitchFamily="18" charset="0"/>
              </a:rPr>
              <a:t>Le suivi des recommandations est tout à fait lié à la démarche qualité dans l’esprit du « service après vente ».</a:t>
            </a:r>
          </a:p>
          <a:p>
            <a:r>
              <a:rPr lang="fr-FR" sz="1400" dirty="0">
                <a:latin typeface="Garamond" pitchFamily="18" charset="0"/>
              </a:rPr>
              <a:t>Ce suivi est explicitement évoqué 	dans les résolutions de l’OMI</a:t>
            </a:r>
          </a:p>
          <a:p>
            <a:r>
              <a:rPr lang="fr-FR" sz="1400" dirty="0">
                <a:latin typeface="Garamond" pitchFamily="18" charset="0"/>
              </a:rPr>
              <a:t>			dans « the directive »</a:t>
            </a:r>
          </a:p>
          <a:p>
            <a:r>
              <a:rPr lang="fr-FR" sz="1400" dirty="0">
                <a:latin typeface="Garamond" pitchFamily="18" charset="0"/>
              </a:rPr>
              <a:t>	</a:t>
            </a:r>
          </a:p>
          <a:p>
            <a:r>
              <a:rPr lang="fr-FR" sz="1400" dirty="0">
                <a:latin typeface="Garamond" pitchFamily="18" charset="0"/>
              </a:rPr>
              <a:t>D’autre part, ce suivi fait partie des champs à renseigner dans la base de données européenne.</a:t>
            </a:r>
          </a:p>
        </p:txBody>
      </p:sp>
      <p:sp>
        <p:nvSpPr>
          <p:cNvPr id="77828"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706" indent="-285656" eaLnBrk="0" hangingPunct="0">
              <a:defRPr sz="2400">
                <a:solidFill>
                  <a:schemeClr val="tx1"/>
                </a:solidFill>
                <a:latin typeface="Arial" charset="0"/>
              </a:defRPr>
            </a:lvl2pPr>
            <a:lvl3pPr marL="1142624" indent="-228524" eaLnBrk="0" hangingPunct="0">
              <a:defRPr sz="2400">
                <a:solidFill>
                  <a:schemeClr val="tx1"/>
                </a:solidFill>
                <a:latin typeface="Arial" charset="0"/>
              </a:defRPr>
            </a:lvl3pPr>
            <a:lvl4pPr marL="1599674" indent="-228524" eaLnBrk="0" hangingPunct="0">
              <a:defRPr sz="2400">
                <a:solidFill>
                  <a:schemeClr val="tx1"/>
                </a:solidFill>
                <a:latin typeface="Arial" charset="0"/>
              </a:defRPr>
            </a:lvl4pPr>
            <a:lvl5pPr marL="2056724" indent="-228524" eaLnBrk="0" hangingPunct="0">
              <a:defRPr sz="2400">
                <a:solidFill>
                  <a:schemeClr val="tx1"/>
                </a:solidFill>
                <a:latin typeface="Arial" charset="0"/>
              </a:defRPr>
            </a:lvl5pPr>
            <a:lvl6pPr marL="2513773" indent="-228524" eaLnBrk="0" fontAlgn="base" hangingPunct="0">
              <a:spcBef>
                <a:spcPct val="0"/>
              </a:spcBef>
              <a:spcAft>
                <a:spcPct val="0"/>
              </a:spcAft>
              <a:defRPr sz="2400">
                <a:solidFill>
                  <a:schemeClr val="tx1"/>
                </a:solidFill>
                <a:latin typeface="Arial" charset="0"/>
              </a:defRPr>
            </a:lvl6pPr>
            <a:lvl7pPr marL="2970823" indent="-228524" eaLnBrk="0" fontAlgn="base" hangingPunct="0">
              <a:spcBef>
                <a:spcPct val="0"/>
              </a:spcBef>
              <a:spcAft>
                <a:spcPct val="0"/>
              </a:spcAft>
              <a:defRPr sz="2400">
                <a:solidFill>
                  <a:schemeClr val="tx1"/>
                </a:solidFill>
                <a:latin typeface="Arial" charset="0"/>
              </a:defRPr>
            </a:lvl7pPr>
            <a:lvl8pPr marL="3427873" indent="-228524" eaLnBrk="0" fontAlgn="base" hangingPunct="0">
              <a:spcBef>
                <a:spcPct val="0"/>
              </a:spcBef>
              <a:spcAft>
                <a:spcPct val="0"/>
              </a:spcAft>
              <a:defRPr sz="2400">
                <a:solidFill>
                  <a:schemeClr val="tx1"/>
                </a:solidFill>
                <a:latin typeface="Arial" charset="0"/>
              </a:defRPr>
            </a:lvl8pPr>
            <a:lvl9pPr marL="3884923" indent="-228524" eaLnBrk="0" fontAlgn="base" hangingPunct="0">
              <a:spcBef>
                <a:spcPct val="0"/>
              </a:spcBef>
              <a:spcAft>
                <a:spcPct val="0"/>
              </a:spcAft>
              <a:defRPr sz="2400">
                <a:solidFill>
                  <a:schemeClr val="tx1"/>
                </a:solidFill>
                <a:latin typeface="Arial" charset="0"/>
              </a:defRPr>
            </a:lvl9pPr>
          </a:lstStyle>
          <a:p>
            <a:fld id="{7F06D4C9-2929-4830-B100-9DE8EDB65F48}" type="slidenum">
              <a:rPr lang="fr-FR" sz="1200">
                <a:latin typeface="Arial Black" pitchFamily="34" charset="0"/>
              </a:rPr>
              <a:pPr/>
              <a:t>20</a:t>
            </a:fld>
            <a:endParaRPr lang="fr-FR" sz="1200">
              <a:latin typeface="Arial Black"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image des diapositives 1"/>
          <p:cNvSpPr>
            <a:spLocks noGrp="1" noRot="1" noChangeAspect="1" noTextEdit="1"/>
          </p:cNvSpPr>
          <p:nvPr>
            <p:ph type="sldImg"/>
          </p:nvPr>
        </p:nvSpPr>
        <p:spPr>
          <a:ln/>
        </p:spPr>
      </p:sp>
      <p:sp>
        <p:nvSpPr>
          <p:cNvPr id="83971"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dirty="0" smtClean="0"/>
          </a:p>
        </p:txBody>
      </p:sp>
      <p:sp>
        <p:nvSpPr>
          <p:cNvPr id="83972"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706" indent="-285656" eaLnBrk="0" hangingPunct="0">
              <a:defRPr sz="2400">
                <a:solidFill>
                  <a:schemeClr val="tx1"/>
                </a:solidFill>
                <a:latin typeface="Arial" charset="0"/>
              </a:defRPr>
            </a:lvl2pPr>
            <a:lvl3pPr marL="1142624" indent="-228524" eaLnBrk="0" hangingPunct="0">
              <a:defRPr sz="2400">
                <a:solidFill>
                  <a:schemeClr val="tx1"/>
                </a:solidFill>
                <a:latin typeface="Arial" charset="0"/>
              </a:defRPr>
            </a:lvl3pPr>
            <a:lvl4pPr marL="1599674" indent="-228524" eaLnBrk="0" hangingPunct="0">
              <a:defRPr sz="2400">
                <a:solidFill>
                  <a:schemeClr val="tx1"/>
                </a:solidFill>
                <a:latin typeface="Arial" charset="0"/>
              </a:defRPr>
            </a:lvl4pPr>
            <a:lvl5pPr marL="2056724" indent="-228524" eaLnBrk="0" hangingPunct="0">
              <a:defRPr sz="2400">
                <a:solidFill>
                  <a:schemeClr val="tx1"/>
                </a:solidFill>
                <a:latin typeface="Arial" charset="0"/>
              </a:defRPr>
            </a:lvl5pPr>
            <a:lvl6pPr marL="2513773" indent="-228524" eaLnBrk="0" fontAlgn="base" hangingPunct="0">
              <a:spcBef>
                <a:spcPct val="0"/>
              </a:spcBef>
              <a:spcAft>
                <a:spcPct val="0"/>
              </a:spcAft>
              <a:defRPr sz="2400">
                <a:solidFill>
                  <a:schemeClr val="tx1"/>
                </a:solidFill>
                <a:latin typeface="Arial" charset="0"/>
              </a:defRPr>
            </a:lvl6pPr>
            <a:lvl7pPr marL="2970823" indent="-228524" eaLnBrk="0" fontAlgn="base" hangingPunct="0">
              <a:spcBef>
                <a:spcPct val="0"/>
              </a:spcBef>
              <a:spcAft>
                <a:spcPct val="0"/>
              </a:spcAft>
              <a:defRPr sz="2400">
                <a:solidFill>
                  <a:schemeClr val="tx1"/>
                </a:solidFill>
                <a:latin typeface="Arial" charset="0"/>
              </a:defRPr>
            </a:lvl7pPr>
            <a:lvl8pPr marL="3427873" indent="-228524" eaLnBrk="0" fontAlgn="base" hangingPunct="0">
              <a:spcBef>
                <a:spcPct val="0"/>
              </a:spcBef>
              <a:spcAft>
                <a:spcPct val="0"/>
              </a:spcAft>
              <a:defRPr sz="2400">
                <a:solidFill>
                  <a:schemeClr val="tx1"/>
                </a:solidFill>
                <a:latin typeface="Arial" charset="0"/>
              </a:defRPr>
            </a:lvl8pPr>
            <a:lvl9pPr marL="3884923" indent="-228524" eaLnBrk="0" fontAlgn="base" hangingPunct="0">
              <a:spcBef>
                <a:spcPct val="0"/>
              </a:spcBef>
              <a:spcAft>
                <a:spcPct val="0"/>
              </a:spcAft>
              <a:defRPr sz="2400">
                <a:solidFill>
                  <a:schemeClr val="tx1"/>
                </a:solidFill>
                <a:latin typeface="Arial" charset="0"/>
              </a:defRPr>
            </a:lvl9pPr>
          </a:lstStyle>
          <a:p>
            <a:fld id="{226E31C4-63DA-44C5-83F3-EDBAB002A090}" type="slidenum">
              <a:rPr lang="fr-FR" sz="1200">
                <a:latin typeface="Arial Black" pitchFamily="34" charset="0"/>
              </a:rPr>
              <a:pPr/>
              <a:t>21</a:t>
            </a:fld>
            <a:endParaRPr lang="fr-FR" sz="1200">
              <a:latin typeface="Arial Black"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706" indent="-285656" eaLnBrk="0" hangingPunct="0">
              <a:defRPr sz="2400">
                <a:solidFill>
                  <a:schemeClr val="tx1"/>
                </a:solidFill>
                <a:latin typeface="Arial" charset="0"/>
              </a:defRPr>
            </a:lvl2pPr>
            <a:lvl3pPr marL="1142624" indent="-228524" eaLnBrk="0" hangingPunct="0">
              <a:defRPr sz="2400">
                <a:solidFill>
                  <a:schemeClr val="tx1"/>
                </a:solidFill>
                <a:latin typeface="Arial" charset="0"/>
              </a:defRPr>
            </a:lvl3pPr>
            <a:lvl4pPr marL="1599674" indent="-228524" eaLnBrk="0" hangingPunct="0">
              <a:defRPr sz="2400">
                <a:solidFill>
                  <a:schemeClr val="tx1"/>
                </a:solidFill>
                <a:latin typeface="Arial" charset="0"/>
              </a:defRPr>
            </a:lvl4pPr>
            <a:lvl5pPr marL="2056724" indent="-228524" eaLnBrk="0" hangingPunct="0">
              <a:defRPr sz="2400">
                <a:solidFill>
                  <a:schemeClr val="tx1"/>
                </a:solidFill>
                <a:latin typeface="Arial" charset="0"/>
              </a:defRPr>
            </a:lvl5pPr>
            <a:lvl6pPr marL="2513773" indent="-228524" eaLnBrk="0" fontAlgn="base" hangingPunct="0">
              <a:spcBef>
                <a:spcPct val="0"/>
              </a:spcBef>
              <a:spcAft>
                <a:spcPct val="0"/>
              </a:spcAft>
              <a:defRPr sz="2400">
                <a:solidFill>
                  <a:schemeClr val="tx1"/>
                </a:solidFill>
                <a:latin typeface="Arial" charset="0"/>
              </a:defRPr>
            </a:lvl6pPr>
            <a:lvl7pPr marL="2970823" indent="-228524" eaLnBrk="0" fontAlgn="base" hangingPunct="0">
              <a:spcBef>
                <a:spcPct val="0"/>
              </a:spcBef>
              <a:spcAft>
                <a:spcPct val="0"/>
              </a:spcAft>
              <a:defRPr sz="2400">
                <a:solidFill>
                  <a:schemeClr val="tx1"/>
                </a:solidFill>
                <a:latin typeface="Arial" charset="0"/>
              </a:defRPr>
            </a:lvl7pPr>
            <a:lvl8pPr marL="3427873" indent="-228524" eaLnBrk="0" fontAlgn="base" hangingPunct="0">
              <a:spcBef>
                <a:spcPct val="0"/>
              </a:spcBef>
              <a:spcAft>
                <a:spcPct val="0"/>
              </a:spcAft>
              <a:defRPr sz="2400">
                <a:solidFill>
                  <a:schemeClr val="tx1"/>
                </a:solidFill>
                <a:latin typeface="Arial" charset="0"/>
              </a:defRPr>
            </a:lvl8pPr>
            <a:lvl9pPr marL="3884923" indent="-228524" eaLnBrk="0" fontAlgn="base" hangingPunct="0">
              <a:spcBef>
                <a:spcPct val="0"/>
              </a:spcBef>
              <a:spcAft>
                <a:spcPct val="0"/>
              </a:spcAft>
              <a:defRPr sz="2400">
                <a:solidFill>
                  <a:schemeClr val="tx1"/>
                </a:solidFill>
                <a:latin typeface="Arial" charset="0"/>
              </a:defRPr>
            </a:lvl9pPr>
          </a:lstStyle>
          <a:p>
            <a:fld id="{E469B3EE-4C11-4160-94AD-58275247A370}" type="slidenum">
              <a:rPr lang="fr-FR" sz="1200">
                <a:latin typeface="Arial Black" pitchFamily="34" charset="0"/>
              </a:rPr>
              <a:pPr/>
              <a:t>22</a:t>
            </a:fld>
            <a:endParaRPr lang="fr-FR" sz="1200">
              <a:latin typeface="Arial Black" pitchFamily="34"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sz="1400" dirty="0">
                <a:latin typeface="Garamond" pitchFamily="18" charset="0"/>
              </a:rPr>
              <a:t>Le « service après vente » :</a:t>
            </a:r>
          </a:p>
          <a:p>
            <a:pPr eaLnBrk="1" hangingPunct="1"/>
            <a:r>
              <a:rPr lang="fr-FR" sz="1400" dirty="0">
                <a:latin typeface="Garamond" pitchFamily="18" charset="0"/>
              </a:rPr>
              <a:t>Les CATS, </a:t>
            </a:r>
          </a:p>
          <a:p>
            <a:pPr eaLnBrk="1" hangingPunct="1"/>
            <a:r>
              <a:rPr lang="fr-FR" sz="1400" dirty="0">
                <a:latin typeface="Garamond" pitchFamily="18" charset="0"/>
              </a:rPr>
              <a:t>Le suivi des réponses des entreprises</a:t>
            </a:r>
          </a:p>
          <a:p>
            <a:pPr eaLnBrk="1" hangingPunct="1"/>
            <a:r>
              <a:rPr lang="fr-FR" sz="1400" dirty="0">
                <a:latin typeface="Garamond" pitchFamily="18" charset="0"/>
              </a:rPr>
              <a:t>La base EMCIP …</a:t>
            </a:r>
          </a:p>
          <a:p>
            <a:pPr eaLnBrk="1" hangingPunct="1"/>
            <a:r>
              <a:rPr lang="fr-FR" sz="1400" dirty="0">
                <a:latin typeface="Garamond" pitchFamily="18" charset="0"/>
              </a:rPr>
              <a:t>Veille sur les retours de l’EMSA et de l’OMI et des autres bureaux d’enquêtes …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e l'image des diapositives 1"/>
          <p:cNvSpPr>
            <a:spLocks noGrp="1" noRot="1" noChangeAspect="1" noTextEdit="1"/>
          </p:cNvSpPr>
          <p:nvPr>
            <p:ph type="sldImg"/>
          </p:nvPr>
        </p:nvSpPr>
        <p:spPr>
          <a:ln/>
        </p:spPr>
      </p:sp>
      <p:sp>
        <p:nvSpPr>
          <p:cNvPr id="109571"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1400">
                <a:latin typeface="Garamond" pitchFamily="18" charset="0"/>
              </a:rPr>
              <a:t>Des rappels, c’est regrettable mais inévitable</a:t>
            </a:r>
          </a:p>
          <a:p>
            <a:r>
              <a:rPr lang="fr-FR" sz="1400">
                <a:latin typeface="Garamond" pitchFamily="18" charset="0"/>
              </a:rPr>
              <a:t> Voir le VFI (obligatoire en France pour la pêche et la plaisance)</a:t>
            </a:r>
          </a:p>
          <a:p>
            <a:r>
              <a:rPr lang="fr-FR" sz="1400">
                <a:latin typeface="Garamond" pitchFamily="18" charset="0"/>
              </a:rPr>
              <a:t>Doit on rappeler de respecter la réglementation ????</a:t>
            </a:r>
          </a:p>
          <a:p>
            <a:r>
              <a:rPr lang="fr-FR" sz="1400">
                <a:latin typeface="Garamond" pitchFamily="18" charset="0"/>
              </a:rPr>
              <a:t>Pour chaque recommandation, on peut référer à un ou plusieurs évènement(s) </a:t>
            </a:r>
          </a:p>
        </p:txBody>
      </p:sp>
      <p:sp>
        <p:nvSpPr>
          <p:cNvPr id="109572"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706" indent="-285656" eaLnBrk="0" hangingPunct="0">
              <a:defRPr sz="2400">
                <a:solidFill>
                  <a:schemeClr val="tx1"/>
                </a:solidFill>
                <a:latin typeface="Arial" charset="0"/>
              </a:defRPr>
            </a:lvl2pPr>
            <a:lvl3pPr marL="1142624" indent="-228524" eaLnBrk="0" hangingPunct="0">
              <a:defRPr sz="2400">
                <a:solidFill>
                  <a:schemeClr val="tx1"/>
                </a:solidFill>
                <a:latin typeface="Arial" charset="0"/>
              </a:defRPr>
            </a:lvl3pPr>
            <a:lvl4pPr marL="1599674" indent="-228524" eaLnBrk="0" hangingPunct="0">
              <a:defRPr sz="2400">
                <a:solidFill>
                  <a:schemeClr val="tx1"/>
                </a:solidFill>
                <a:latin typeface="Arial" charset="0"/>
              </a:defRPr>
            </a:lvl4pPr>
            <a:lvl5pPr marL="2056724" indent="-228524" eaLnBrk="0" hangingPunct="0">
              <a:defRPr sz="2400">
                <a:solidFill>
                  <a:schemeClr val="tx1"/>
                </a:solidFill>
                <a:latin typeface="Arial" charset="0"/>
              </a:defRPr>
            </a:lvl5pPr>
            <a:lvl6pPr marL="2513773" indent="-228524" eaLnBrk="0" fontAlgn="base" hangingPunct="0">
              <a:spcBef>
                <a:spcPct val="0"/>
              </a:spcBef>
              <a:spcAft>
                <a:spcPct val="0"/>
              </a:spcAft>
              <a:defRPr sz="2400">
                <a:solidFill>
                  <a:schemeClr val="tx1"/>
                </a:solidFill>
                <a:latin typeface="Arial" charset="0"/>
              </a:defRPr>
            </a:lvl6pPr>
            <a:lvl7pPr marL="2970823" indent="-228524" eaLnBrk="0" fontAlgn="base" hangingPunct="0">
              <a:spcBef>
                <a:spcPct val="0"/>
              </a:spcBef>
              <a:spcAft>
                <a:spcPct val="0"/>
              </a:spcAft>
              <a:defRPr sz="2400">
                <a:solidFill>
                  <a:schemeClr val="tx1"/>
                </a:solidFill>
                <a:latin typeface="Arial" charset="0"/>
              </a:defRPr>
            </a:lvl7pPr>
            <a:lvl8pPr marL="3427873" indent="-228524" eaLnBrk="0" fontAlgn="base" hangingPunct="0">
              <a:spcBef>
                <a:spcPct val="0"/>
              </a:spcBef>
              <a:spcAft>
                <a:spcPct val="0"/>
              </a:spcAft>
              <a:defRPr sz="2400">
                <a:solidFill>
                  <a:schemeClr val="tx1"/>
                </a:solidFill>
                <a:latin typeface="Arial" charset="0"/>
              </a:defRPr>
            </a:lvl8pPr>
            <a:lvl9pPr marL="3884923" indent="-228524" eaLnBrk="0" fontAlgn="base" hangingPunct="0">
              <a:spcBef>
                <a:spcPct val="0"/>
              </a:spcBef>
              <a:spcAft>
                <a:spcPct val="0"/>
              </a:spcAft>
              <a:defRPr sz="2400">
                <a:solidFill>
                  <a:schemeClr val="tx1"/>
                </a:solidFill>
                <a:latin typeface="Arial" charset="0"/>
              </a:defRPr>
            </a:lvl9pPr>
          </a:lstStyle>
          <a:p>
            <a:fld id="{CC30EB9F-2614-4ACA-838C-3CF57AF74EB4}" type="slidenum">
              <a:rPr lang="fr-FR" sz="1200">
                <a:latin typeface="Arial Black" pitchFamily="34" charset="0"/>
              </a:rPr>
              <a:pPr/>
              <a:t>23</a:t>
            </a:fld>
            <a:endParaRPr lang="fr-FR" sz="1200">
              <a:latin typeface="Arial Black"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Espace réservé de l'image des diapositives 1"/>
          <p:cNvSpPr>
            <a:spLocks noGrp="1" noRot="1" noChangeAspect="1" noTextEdit="1"/>
          </p:cNvSpPr>
          <p:nvPr>
            <p:ph type="sldImg"/>
          </p:nvPr>
        </p:nvSpPr>
        <p:spPr>
          <a:ln/>
        </p:spPr>
      </p:sp>
      <p:sp>
        <p:nvSpPr>
          <p:cNvPr id="110595"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1400" dirty="0">
                <a:latin typeface="Garamond" pitchFamily="18" charset="0"/>
              </a:rPr>
              <a:t>Des rappels, c’est regrettable mais inévitable</a:t>
            </a:r>
          </a:p>
          <a:p>
            <a:r>
              <a:rPr lang="fr-FR" sz="1400" dirty="0">
                <a:latin typeface="Garamond" pitchFamily="18" charset="0"/>
              </a:rPr>
              <a:t>Doit on rappeler de respecter la réglementation ????</a:t>
            </a:r>
          </a:p>
          <a:p>
            <a:r>
              <a:rPr lang="fr-FR" sz="1400" dirty="0">
                <a:latin typeface="Garamond" pitchFamily="18" charset="0"/>
              </a:rPr>
              <a:t>Pour chaque recommandation, on peut se référer à un ou plusieurs évènement(s) </a:t>
            </a:r>
          </a:p>
        </p:txBody>
      </p:sp>
      <p:sp>
        <p:nvSpPr>
          <p:cNvPr id="110596"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706" indent="-285656" eaLnBrk="0" hangingPunct="0">
              <a:defRPr sz="2400">
                <a:solidFill>
                  <a:schemeClr val="tx1"/>
                </a:solidFill>
                <a:latin typeface="Arial" charset="0"/>
              </a:defRPr>
            </a:lvl2pPr>
            <a:lvl3pPr marL="1142624" indent="-228524" eaLnBrk="0" hangingPunct="0">
              <a:defRPr sz="2400">
                <a:solidFill>
                  <a:schemeClr val="tx1"/>
                </a:solidFill>
                <a:latin typeface="Arial" charset="0"/>
              </a:defRPr>
            </a:lvl3pPr>
            <a:lvl4pPr marL="1599674" indent="-228524" eaLnBrk="0" hangingPunct="0">
              <a:defRPr sz="2400">
                <a:solidFill>
                  <a:schemeClr val="tx1"/>
                </a:solidFill>
                <a:latin typeface="Arial" charset="0"/>
              </a:defRPr>
            </a:lvl4pPr>
            <a:lvl5pPr marL="2056724" indent="-228524" eaLnBrk="0" hangingPunct="0">
              <a:defRPr sz="2400">
                <a:solidFill>
                  <a:schemeClr val="tx1"/>
                </a:solidFill>
                <a:latin typeface="Arial" charset="0"/>
              </a:defRPr>
            </a:lvl5pPr>
            <a:lvl6pPr marL="2513773" indent="-228524" eaLnBrk="0" fontAlgn="base" hangingPunct="0">
              <a:spcBef>
                <a:spcPct val="0"/>
              </a:spcBef>
              <a:spcAft>
                <a:spcPct val="0"/>
              </a:spcAft>
              <a:defRPr sz="2400">
                <a:solidFill>
                  <a:schemeClr val="tx1"/>
                </a:solidFill>
                <a:latin typeface="Arial" charset="0"/>
              </a:defRPr>
            </a:lvl6pPr>
            <a:lvl7pPr marL="2970823" indent="-228524" eaLnBrk="0" fontAlgn="base" hangingPunct="0">
              <a:spcBef>
                <a:spcPct val="0"/>
              </a:spcBef>
              <a:spcAft>
                <a:spcPct val="0"/>
              </a:spcAft>
              <a:defRPr sz="2400">
                <a:solidFill>
                  <a:schemeClr val="tx1"/>
                </a:solidFill>
                <a:latin typeface="Arial" charset="0"/>
              </a:defRPr>
            </a:lvl7pPr>
            <a:lvl8pPr marL="3427873" indent="-228524" eaLnBrk="0" fontAlgn="base" hangingPunct="0">
              <a:spcBef>
                <a:spcPct val="0"/>
              </a:spcBef>
              <a:spcAft>
                <a:spcPct val="0"/>
              </a:spcAft>
              <a:defRPr sz="2400">
                <a:solidFill>
                  <a:schemeClr val="tx1"/>
                </a:solidFill>
                <a:latin typeface="Arial" charset="0"/>
              </a:defRPr>
            </a:lvl8pPr>
            <a:lvl9pPr marL="3884923" indent="-228524" eaLnBrk="0" fontAlgn="base" hangingPunct="0">
              <a:spcBef>
                <a:spcPct val="0"/>
              </a:spcBef>
              <a:spcAft>
                <a:spcPct val="0"/>
              </a:spcAft>
              <a:defRPr sz="2400">
                <a:solidFill>
                  <a:schemeClr val="tx1"/>
                </a:solidFill>
                <a:latin typeface="Arial" charset="0"/>
              </a:defRPr>
            </a:lvl9pPr>
          </a:lstStyle>
          <a:p>
            <a:fld id="{AD6E039B-4517-4382-9487-4801A4362441}" type="slidenum">
              <a:rPr lang="fr-FR" sz="1200">
                <a:latin typeface="Arial Black" pitchFamily="34" charset="0"/>
              </a:rPr>
              <a:pPr/>
              <a:t>24</a:t>
            </a:fld>
            <a:endParaRPr lang="fr-FR" sz="1200">
              <a:latin typeface="Arial Black"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706" indent="-285656" eaLnBrk="0" hangingPunct="0">
              <a:defRPr sz="2400">
                <a:solidFill>
                  <a:schemeClr val="tx1"/>
                </a:solidFill>
                <a:latin typeface="Arial" charset="0"/>
              </a:defRPr>
            </a:lvl2pPr>
            <a:lvl3pPr marL="1142624" indent="-228524" eaLnBrk="0" hangingPunct="0">
              <a:defRPr sz="2400">
                <a:solidFill>
                  <a:schemeClr val="tx1"/>
                </a:solidFill>
                <a:latin typeface="Arial" charset="0"/>
              </a:defRPr>
            </a:lvl3pPr>
            <a:lvl4pPr marL="1599674" indent="-228524" eaLnBrk="0" hangingPunct="0">
              <a:defRPr sz="2400">
                <a:solidFill>
                  <a:schemeClr val="tx1"/>
                </a:solidFill>
                <a:latin typeface="Arial" charset="0"/>
              </a:defRPr>
            </a:lvl4pPr>
            <a:lvl5pPr marL="2056724" indent="-228524" eaLnBrk="0" hangingPunct="0">
              <a:defRPr sz="2400">
                <a:solidFill>
                  <a:schemeClr val="tx1"/>
                </a:solidFill>
                <a:latin typeface="Arial" charset="0"/>
              </a:defRPr>
            </a:lvl5pPr>
            <a:lvl6pPr marL="2513773" indent="-228524" eaLnBrk="0" fontAlgn="base" hangingPunct="0">
              <a:spcBef>
                <a:spcPct val="0"/>
              </a:spcBef>
              <a:spcAft>
                <a:spcPct val="0"/>
              </a:spcAft>
              <a:defRPr sz="2400">
                <a:solidFill>
                  <a:schemeClr val="tx1"/>
                </a:solidFill>
                <a:latin typeface="Arial" charset="0"/>
              </a:defRPr>
            </a:lvl6pPr>
            <a:lvl7pPr marL="2970823" indent="-228524" eaLnBrk="0" fontAlgn="base" hangingPunct="0">
              <a:spcBef>
                <a:spcPct val="0"/>
              </a:spcBef>
              <a:spcAft>
                <a:spcPct val="0"/>
              </a:spcAft>
              <a:defRPr sz="2400">
                <a:solidFill>
                  <a:schemeClr val="tx1"/>
                </a:solidFill>
                <a:latin typeface="Arial" charset="0"/>
              </a:defRPr>
            </a:lvl7pPr>
            <a:lvl8pPr marL="3427873" indent="-228524" eaLnBrk="0" fontAlgn="base" hangingPunct="0">
              <a:spcBef>
                <a:spcPct val="0"/>
              </a:spcBef>
              <a:spcAft>
                <a:spcPct val="0"/>
              </a:spcAft>
              <a:defRPr sz="2400">
                <a:solidFill>
                  <a:schemeClr val="tx1"/>
                </a:solidFill>
                <a:latin typeface="Arial" charset="0"/>
              </a:defRPr>
            </a:lvl8pPr>
            <a:lvl9pPr marL="3884923" indent="-228524" eaLnBrk="0" fontAlgn="base" hangingPunct="0">
              <a:spcBef>
                <a:spcPct val="0"/>
              </a:spcBef>
              <a:spcAft>
                <a:spcPct val="0"/>
              </a:spcAft>
              <a:defRPr sz="2400">
                <a:solidFill>
                  <a:schemeClr val="tx1"/>
                </a:solidFill>
                <a:latin typeface="Arial" charset="0"/>
              </a:defRPr>
            </a:lvl9pPr>
          </a:lstStyle>
          <a:p>
            <a:fld id="{43DA34FF-697D-4A3E-BB16-7E927C8C30B2}" type="slidenum">
              <a:rPr lang="fr-FR" sz="1200">
                <a:latin typeface="Arial Black" pitchFamily="34" charset="0"/>
              </a:rPr>
              <a:pPr/>
              <a:t>25</a:t>
            </a:fld>
            <a:endParaRPr lang="fr-FR" sz="1200">
              <a:latin typeface="Arial Black" pitchFamily="34"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706" indent="-285656" eaLnBrk="0" hangingPunct="0">
              <a:defRPr sz="2400">
                <a:solidFill>
                  <a:schemeClr val="tx1"/>
                </a:solidFill>
                <a:latin typeface="Arial" charset="0"/>
              </a:defRPr>
            </a:lvl2pPr>
            <a:lvl3pPr marL="1142624" indent="-228524" eaLnBrk="0" hangingPunct="0">
              <a:defRPr sz="2400">
                <a:solidFill>
                  <a:schemeClr val="tx1"/>
                </a:solidFill>
                <a:latin typeface="Arial" charset="0"/>
              </a:defRPr>
            </a:lvl3pPr>
            <a:lvl4pPr marL="1599674" indent="-228524" eaLnBrk="0" hangingPunct="0">
              <a:defRPr sz="2400">
                <a:solidFill>
                  <a:schemeClr val="tx1"/>
                </a:solidFill>
                <a:latin typeface="Arial" charset="0"/>
              </a:defRPr>
            </a:lvl4pPr>
            <a:lvl5pPr marL="2056724" indent="-228524" eaLnBrk="0" hangingPunct="0">
              <a:defRPr sz="2400">
                <a:solidFill>
                  <a:schemeClr val="tx1"/>
                </a:solidFill>
                <a:latin typeface="Arial" charset="0"/>
              </a:defRPr>
            </a:lvl5pPr>
            <a:lvl6pPr marL="2513773" indent="-228524" eaLnBrk="0" fontAlgn="base" hangingPunct="0">
              <a:spcBef>
                <a:spcPct val="0"/>
              </a:spcBef>
              <a:spcAft>
                <a:spcPct val="0"/>
              </a:spcAft>
              <a:defRPr sz="2400">
                <a:solidFill>
                  <a:schemeClr val="tx1"/>
                </a:solidFill>
                <a:latin typeface="Arial" charset="0"/>
              </a:defRPr>
            </a:lvl6pPr>
            <a:lvl7pPr marL="2970823" indent="-228524" eaLnBrk="0" fontAlgn="base" hangingPunct="0">
              <a:spcBef>
                <a:spcPct val="0"/>
              </a:spcBef>
              <a:spcAft>
                <a:spcPct val="0"/>
              </a:spcAft>
              <a:defRPr sz="2400">
                <a:solidFill>
                  <a:schemeClr val="tx1"/>
                </a:solidFill>
                <a:latin typeface="Arial" charset="0"/>
              </a:defRPr>
            </a:lvl7pPr>
            <a:lvl8pPr marL="3427873" indent="-228524" eaLnBrk="0" fontAlgn="base" hangingPunct="0">
              <a:spcBef>
                <a:spcPct val="0"/>
              </a:spcBef>
              <a:spcAft>
                <a:spcPct val="0"/>
              </a:spcAft>
              <a:defRPr sz="2400">
                <a:solidFill>
                  <a:schemeClr val="tx1"/>
                </a:solidFill>
                <a:latin typeface="Arial" charset="0"/>
              </a:defRPr>
            </a:lvl8pPr>
            <a:lvl9pPr marL="3884923" indent="-228524" eaLnBrk="0" fontAlgn="base" hangingPunct="0">
              <a:spcBef>
                <a:spcPct val="0"/>
              </a:spcBef>
              <a:spcAft>
                <a:spcPct val="0"/>
              </a:spcAft>
              <a:defRPr sz="2400">
                <a:solidFill>
                  <a:schemeClr val="tx1"/>
                </a:solidFill>
                <a:latin typeface="Arial" charset="0"/>
              </a:defRPr>
            </a:lvl9pPr>
          </a:lstStyle>
          <a:p>
            <a:fld id="{4F2F7C1E-7458-4D23-B8E1-B6A5939E9426}" type="slidenum">
              <a:rPr lang="fr-FR" sz="1200">
                <a:latin typeface="Arial Black" pitchFamily="34" charset="0"/>
              </a:rPr>
              <a:pPr/>
              <a:t>26</a:t>
            </a:fld>
            <a:endParaRPr lang="fr-FR" sz="1200">
              <a:latin typeface="Arial Black" pitchFamily="34"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706" indent="-285656" eaLnBrk="0" hangingPunct="0">
              <a:defRPr sz="2400">
                <a:solidFill>
                  <a:schemeClr val="tx1"/>
                </a:solidFill>
                <a:latin typeface="Arial" charset="0"/>
              </a:defRPr>
            </a:lvl2pPr>
            <a:lvl3pPr marL="1142624" indent="-228524" eaLnBrk="0" hangingPunct="0">
              <a:defRPr sz="2400">
                <a:solidFill>
                  <a:schemeClr val="tx1"/>
                </a:solidFill>
                <a:latin typeface="Arial" charset="0"/>
              </a:defRPr>
            </a:lvl3pPr>
            <a:lvl4pPr marL="1599674" indent="-228524" eaLnBrk="0" hangingPunct="0">
              <a:defRPr sz="2400">
                <a:solidFill>
                  <a:schemeClr val="tx1"/>
                </a:solidFill>
                <a:latin typeface="Arial" charset="0"/>
              </a:defRPr>
            </a:lvl4pPr>
            <a:lvl5pPr marL="2056724" indent="-228524" eaLnBrk="0" hangingPunct="0">
              <a:defRPr sz="2400">
                <a:solidFill>
                  <a:schemeClr val="tx1"/>
                </a:solidFill>
                <a:latin typeface="Arial" charset="0"/>
              </a:defRPr>
            </a:lvl5pPr>
            <a:lvl6pPr marL="2513773" indent="-228524" eaLnBrk="0" fontAlgn="base" hangingPunct="0">
              <a:spcBef>
                <a:spcPct val="0"/>
              </a:spcBef>
              <a:spcAft>
                <a:spcPct val="0"/>
              </a:spcAft>
              <a:defRPr sz="2400">
                <a:solidFill>
                  <a:schemeClr val="tx1"/>
                </a:solidFill>
                <a:latin typeface="Arial" charset="0"/>
              </a:defRPr>
            </a:lvl6pPr>
            <a:lvl7pPr marL="2970823" indent="-228524" eaLnBrk="0" fontAlgn="base" hangingPunct="0">
              <a:spcBef>
                <a:spcPct val="0"/>
              </a:spcBef>
              <a:spcAft>
                <a:spcPct val="0"/>
              </a:spcAft>
              <a:defRPr sz="2400">
                <a:solidFill>
                  <a:schemeClr val="tx1"/>
                </a:solidFill>
                <a:latin typeface="Arial" charset="0"/>
              </a:defRPr>
            </a:lvl7pPr>
            <a:lvl8pPr marL="3427873" indent="-228524" eaLnBrk="0" fontAlgn="base" hangingPunct="0">
              <a:spcBef>
                <a:spcPct val="0"/>
              </a:spcBef>
              <a:spcAft>
                <a:spcPct val="0"/>
              </a:spcAft>
              <a:defRPr sz="2400">
                <a:solidFill>
                  <a:schemeClr val="tx1"/>
                </a:solidFill>
                <a:latin typeface="Arial" charset="0"/>
              </a:defRPr>
            </a:lvl8pPr>
            <a:lvl9pPr marL="3884923" indent="-228524" eaLnBrk="0" fontAlgn="base" hangingPunct="0">
              <a:spcBef>
                <a:spcPct val="0"/>
              </a:spcBef>
              <a:spcAft>
                <a:spcPct val="0"/>
              </a:spcAft>
              <a:defRPr sz="2400">
                <a:solidFill>
                  <a:schemeClr val="tx1"/>
                </a:solidFill>
                <a:latin typeface="Arial" charset="0"/>
              </a:defRPr>
            </a:lvl9pPr>
          </a:lstStyle>
          <a:p>
            <a:fld id="{4F2F7C1E-7458-4D23-B8E1-B6A5939E9426}" type="slidenum">
              <a:rPr lang="fr-FR" sz="1200">
                <a:latin typeface="Arial Black" pitchFamily="34" charset="0"/>
              </a:rPr>
              <a:pPr/>
              <a:t>27</a:t>
            </a:fld>
            <a:endParaRPr lang="fr-FR" sz="1200">
              <a:latin typeface="Arial Black" pitchFamily="34"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957977" y="4716543"/>
            <a:ext cx="4953513" cy="44642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fr-FR" dirty="0" smtClean="0">
                <a:latin typeface="Garamond" pitchFamily="18" charset="0"/>
              </a:rPr>
              <a:t>Quelques marges de progression …</a:t>
            </a:r>
          </a:p>
          <a:p>
            <a:pPr algn="just"/>
            <a:r>
              <a:rPr lang="fr-FR" dirty="0" smtClean="0">
                <a:latin typeface="Garamond" pitchFamily="18" charset="0"/>
              </a:rPr>
              <a:t>Les retours immédiats c’est les décisions prises par les entreprises, décisions souvent spontanées …</a:t>
            </a:r>
          </a:p>
          <a:p>
            <a:pPr algn="just"/>
            <a:r>
              <a:rPr lang="fr-FR" dirty="0" smtClean="0">
                <a:latin typeface="Garamond" pitchFamily="18" charset="0"/>
              </a:rPr>
              <a:t>Les recommandations adressées aux services des affaires maritimes sont intégrés et, 2 fois par an, les CATS (Comité d’analyse technique et de suivi).</a:t>
            </a:r>
          </a:p>
          <a:p>
            <a:pPr algn="just"/>
            <a:endParaRPr lang="fr-FR" dirty="0" smtClean="0">
              <a:latin typeface="Garamond" pitchFamily="18" charset="0"/>
            </a:endParaRPr>
          </a:p>
          <a:p>
            <a:pPr algn="just"/>
            <a:r>
              <a:rPr lang="fr-FR" dirty="0">
                <a:latin typeface="Garamond" pitchFamily="18" charset="0"/>
              </a:rPr>
              <a:t>Article 15 </a:t>
            </a:r>
            <a:r>
              <a:rPr lang="fr-FR" dirty="0" smtClean="0">
                <a:latin typeface="Garamond" pitchFamily="18" charset="0"/>
              </a:rPr>
              <a:t>de la Directive</a:t>
            </a:r>
            <a:r>
              <a:rPr lang="fr-FR" dirty="0">
                <a:latin typeface="Garamond" pitchFamily="18" charset="0"/>
              </a:rPr>
              <a:t>	Recommandations de sécurité </a:t>
            </a:r>
          </a:p>
          <a:p>
            <a:pPr algn="just"/>
            <a:r>
              <a:rPr lang="fr-FR" dirty="0">
                <a:latin typeface="Garamond" pitchFamily="18" charset="0"/>
              </a:rPr>
              <a:t>1. Les États membres veillent à ce que les recommandations de sécurité formulées par les organismes d'enquête soient dûment prises en considération par leurs destinataires et, le cas échéant, fassent l'objet d'un suivi adéquat dans le respect du droit communautaire et du droit international. </a:t>
            </a:r>
          </a:p>
          <a:p>
            <a:pPr algn="just"/>
            <a:r>
              <a:rPr lang="fr-FR" dirty="0">
                <a:latin typeface="Garamond" pitchFamily="18" charset="0"/>
              </a:rPr>
              <a:t>2. S'il y a lieu, un organisme d'enquête ou la Commission formule des recommandations de sécurité en se fondant sur une analyse succincte des informations et sur les résultats globaux de toutes les enquêtes de sécurité menées. </a:t>
            </a:r>
          </a:p>
          <a:p>
            <a:pPr algn="just"/>
            <a:r>
              <a:rPr lang="fr-FR" dirty="0">
                <a:latin typeface="Garamond" pitchFamily="18" charset="0"/>
              </a:rPr>
              <a:t>3. En aucun cas, une recommandation de sécurité ne détermine la responsabilité ou n'impute la faute d'un accident. </a:t>
            </a:r>
            <a:r>
              <a:rPr lang="en-US" dirty="0">
                <a:latin typeface="Garamond" pitchFamily="18" charset="0"/>
              </a:rPr>
              <a:t> </a:t>
            </a:r>
            <a:endParaRPr lang="fr-FR" dirty="0">
              <a:latin typeface="Garamond" pitchFamily="18" charset="0"/>
            </a:endParaRPr>
          </a:p>
          <a:p>
            <a:endParaRPr lang="fr-FR" sz="1000" dirty="0">
              <a:latin typeface="Garamond" pitchFamily="18" charset="0"/>
            </a:endParaRPr>
          </a:p>
          <a:p>
            <a:endParaRPr lang="fr-FR" dirty="0" smtClean="0">
              <a:latin typeface="Garamond"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706" indent="-285656" eaLnBrk="0" hangingPunct="0">
              <a:defRPr sz="2400">
                <a:solidFill>
                  <a:schemeClr val="tx1"/>
                </a:solidFill>
                <a:latin typeface="Arial" charset="0"/>
              </a:defRPr>
            </a:lvl2pPr>
            <a:lvl3pPr marL="1142624" indent="-228524" eaLnBrk="0" hangingPunct="0">
              <a:defRPr sz="2400">
                <a:solidFill>
                  <a:schemeClr val="tx1"/>
                </a:solidFill>
                <a:latin typeface="Arial" charset="0"/>
              </a:defRPr>
            </a:lvl3pPr>
            <a:lvl4pPr marL="1599674" indent="-228524" eaLnBrk="0" hangingPunct="0">
              <a:defRPr sz="2400">
                <a:solidFill>
                  <a:schemeClr val="tx1"/>
                </a:solidFill>
                <a:latin typeface="Arial" charset="0"/>
              </a:defRPr>
            </a:lvl4pPr>
            <a:lvl5pPr marL="2056724" indent="-228524" eaLnBrk="0" hangingPunct="0">
              <a:defRPr sz="2400">
                <a:solidFill>
                  <a:schemeClr val="tx1"/>
                </a:solidFill>
                <a:latin typeface="Arial" charset="0"/>
              </a:defRPr>
            </a:lvl5pPr>
            <a:lvl6pPr marL="2513773" indent="-228524" eaLnBrk="0" fontAlgn="base" hangingPunct="0">
              <a:spcBef>
                <a:spcPct val="0"/>
              </a:spcBef>
              <a:spcAft>
                <a:spcPct val="0"/>
              </a:spcAft>
              <a:defRPr sz="2400">
                <a:solidFill>
                  <a:schemeClr val="tx1"/>
                </a:solidFill>
                <a:latin typeface="Arial" charset="0"/>
              </a:defRPr>
            </a:lvl6pPr>
            <a:lvl7pPr marL="2970823" indent="-228524" eaLnBrk="0" fontAlgn="base" hangingPunct="0">
              <a:spcBef>
                <a:spcPct val="0"/>
              </a:spcBef>
              <a:spcAft>
                <a:spcPct val="0"/>
              </a:spcAft>
              <a:defRPr sz="2400">
                <a:solidFill>
                  <a:schemeClr val="tx1"/>
                </a:solidFill>
                <a:latin typeface="Arial" charset="0"/>
              </a:defRPr>
            </a:lvl7pPr>
            <a:lvl8pPr marL="3427873" indent="-228524" eaLnBrk="0" fontAlgn="base" hangingPunct="0">
              <a:spcBef>
                <a:spcPct val="0"/>
              </a:spcBef>
              <a:spcAft>
                <a:spcPct val="0"/>
              </a:spcAft>
              <a:defRPr sz="2400">
                <a:solidFill>
                  <a:schemeClr val="tx1"/>
                </a:solidFill>
                <a:latin typeface="Arial" charset="0"/>
              </a:defRPr>
            </a:lvl8pPr>
            <a:lvl9pPr marL="3884923" indent="-228524" eaLnBrk="0" fontAlgn="base" hangingPunct="0">
              <a:spcBef>
                <a:spcPct val="0"/>
              </a:spcBef>
              <a:spcAft>
                <a:spcPct val="0"/>
              </a:spcAft>
              <a:defRPr sz="2400">
                <a:solidFill>
                  <a:schemeClr val="tx1"/>
                </a:solidFill>
                <a:latin typeface="Arial" charset="0"/>
              </a:defRPr>
            </a:lvl9pPr>
          </a:lstStyle>
          <a:p>
            <a:fld id="{4F2F7C1E-7458-4D23-B8E1-B6A5939E9426}" type="slidenum">
              <a:rPr lang="fr-FR" sz="1200">
                <a:latin typeface="Arial Black" pitchFamily="34" charset="0"/>
              </a:rPr>
              <a:pPr/>
              <a:t>28</a:t>
            </a:fld>
            <a:endParaRPr lang="fr-FR" sz="1200">
              <a:latin typeface="Arial Black" pitchFamily="34"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957977" y="4716543"/>
            <a:ext cx="4953513" cy="44642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z="1000" dirty="0">
              <a:latin typeface="Garamond" pitchFamily="18" charset="0"/>
            </a:endParaRPr>
          </a:p>
          <a:p>
            <a:endParaRPr lang="fr-FR" dirty="0" smtClean="0">
              <a:latin typeface="Garamond"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ln/>
        </p:spPr>
      </p:sp>
      <p:sp>
        <p:nvSpPr>
          <p:cNvPr id="96259"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dirty="0" smtClean="0">
                <a:latin typeface="Arial" pitchFamily="34" charset="0"/>
                <a:cs typeface="Arial" pitchFamily="34" charset="0"/>
              </a:rPr>
              <a:t>Le Marion Dufresne après le talonnage (entrée de 1 100 tonnes d’eau) et le câblier français Léon </a:t>
            </a:r>
            <a:r>
              <a:rPr lang="fr-FR" dirty="0" err="1" smtClean="0">
                <a:latin typeface="Arial" pitchFamily="34" charset="0"/>
                <a:cs typeface="Arial" pitchFamily="34" charset="0"/>
              </a:rPr>
              <a:t>Thévenin</a:t>
            </a:r>
            <a:r>
              <a:rPr lang="fr-FR" dirty="0">
                <a:latin typeface="Arial" pitchFamily="34" charset="0"/>
                <a:cs typeface="Arial" pitchFamily="34" charset="0"/>
              </a:rPr>
              <a:t> </a:t>
            </a:r>
            <a:r>
              <a:rPr lang="fr-FR" dirty="0" smtClean="0">
                <a:latin typeface="Arial" pitchFamily="34" charset="0"/>
                <a:cs typeface="Arial" pitchFamily="34" charset="0"/>
              </a:rPr>
              <a:t>dans la Baie du Marin (E de l’Ile).</a:t>
            </a:r>
          </a:p>
          <a:p>
            <a:r>
              <a:rPr lang="fr-FR" dirty="0" smtClean="0">
                <a:latin typeface="Arial" pitchFamily="34" charset="0"/>
                <a:cs typeface="Arial" pitchFamily="34" charset="0"/>
              </a:rPr>
              <a:t>L’administration est là …</a:t>
            </a:r>
          </a:p>
          <a:p>
            <a:endParaRPr lang="fr-FR" dirty="0">
              <a:latin typeface="Arial" pitchFamily="34" charset="0"/>
              <a:cs typeface="Arial" pitchFamily="34" charset="0"/>
            </a:endParaRPr>
          </a:p>
          <a:p>
            <a:r>
              <a:rPr lang="fr-FR" dirty="0" smtClean="0">
                <a:latin typeface="Arial" pitchFamily="34" charset="0"/>
                <a:cs typeface="Arial" pitchFamily="34" charset="0"/>
              </a:rPr>
              <a:t>Dans </a:t>
            </a:r>
            <a:r>
              <a:rPr lang="fr-FR" dirty="0">
                <a:latin typeface="Arial" pitchFamily="34" charset="0"/>
                <a:cs typeface="Arial" pitchFamily="34" charset="0"/>
              </a:rPr>
              <a:t>le cadre de sa 3</a:t>
            </a:r>
            <a:r>
              <a:rPr lang="fr-FR" baseline="30000" dirty="0">
                <a:latin typeface="Arial" pitchFamily="34" charset="0"/>
                <a:cs typeface="Arial" pitchFamily="34" charset="0"/>
              </a:rPr>
              <a:t>ème</a:t>
            </a:r>
            <a:r>
              <a:rPr lang="fr-FR" dirty="0">
                <a:latin typeface="Arial" pitchFamily="34" charset="0"/>
                <a:cs typeface="Arial" pitchFamily="34" charset="0"/>
              </a:rPr>
              <a:t> mission de l’année pour le compte des TAAF, le </a:t>
            </a:r>
            <a:r>
              <a:rPr lang="fr-FR" i="1" dirty="0">
                <a:latin typeface="Arial" pitchFamily="34" charset="0"/>
                <a:cs typeface="Arial" pitchFamily="34" charset="0"/>
              </a:rPr>
              <a:t>MARION DUFRESNE</a:t>
            </a:r>
            <a:r>
              <a:rPr lang="fr-FR" dirty="0">
                <a:latin typeface="Arial" pitchFamily="34" charset="0"/>
                <a:cs typeface="Arial" pitchFamily="34" charset="0"/>
              </a:rPr>
              <a:t>, qui avait appareillé le 7 novembre 2012 de La Réunion avec à son bord 97 </a:t>
            </a:r>
            <a:r>
              <a:rPr lang="fr-FR" dirty="0" smtClean="0">
                <a:latin typeface="Arial" pitchFamily="34" charset="0"/>
                <a:cs typeface="Arial" pitchFamily="34" charset="0"/>
              </a:rPr>
              <a:t>pax et </a:t>
            </a:r>
            <a:r>
              <a:rPr lang="fr-FR" dirty="0">
                <a:latin typeface="Arial" pitchFamily="34" charset="0"/>
                <a:cs typeface="Arial" pitchFamily="34" charset="0"/>
              </a:rPr>
              <a:t>48 </a:t>
            </a:r>
            <a:r>
              <a:rPr lang="fr-FR" dirty="0" err="1" smtClean="0">
                <a:latin typeface="Arial" pitchFamily="34" charset="0"/>
                <a:cs typeface="Arial" pitchFamily="34" charset="0"/>
              </a:rPr>
              <a:t>mmbres</a:t>
            </a:r>
            <a:r>
              <a:rPr lang="fr-FR" dirty="0" smtClean="0">
                <a:latin typeface="Arial" pitchFamily="34" charset="0"/>
                <a:cs typeface="Arial" pitchFamily="34" charset="0"/>
              </a:rPr>
              <a:t> d’équipage</a:t>
            </a:r>
            <a:r>
              <a:rPr lang="fr-FR" dirty="0">
                <a:latin typeface="Arial" pitchFamily="34" charset="0"/>
                <a:cs typeface="Arial" pitchFamily="34" charset="0"/>
              </a:rPr>
              <a:t>, arrive </a:t>
            </a:r>
            <a:r>
              <a:rPr lang="fr-FR" dirty="0" smtClean="0">
                <a:latin typeface="Arial" pitchFamily="34" charset="0"/>
                <a:cs typeface="Arial" pitchFamily="34" charset="0"/>
              </a:rPr>
              <a:t>le 14 </a:t>
            </a:r>
            <a:r>
              <a:rPr lang="fr-FR" dirty="0">
                <a:latin typeface="Arial" pitchFamily="34" charset="0"/>
                <a:cs typeface="Arial" pitchFamily="34" charset="0"/>
              </a:rPr>
              <a:t>en vue de l’île de la Possession, dans l’archipel de Crozet.</a:t>
            </a:r>
            <a:endParaRPr lang="en-GB" dirty="0">
              <a:latin typeface="Arial" pitchFamily="34" charset="0"/>
              <a:cs typeface="Arial" pitchFamily="34" charset="0"/>
            </a:endParaRPr>
          </a:p>
          <a:p>
            <a:r>
              <a:rPr lang="fr-FR" dirty="0">
                <a:latin typeface="Arial" pitchFamily="34" charset="0"/>
                <a:cs typeface="Arial" pitchFamily="34" charset="0"/>
              </a:rPr>
              <a:t>Il mouille à 0,45 mille dans le </a:t>
            </a:r>
            <a:r>
              <a:rPr lang="fr-FR" dirty="0" smtClean="0">
                <a:latin typeface="Arial" pitchFamily="34" charset="0"/>
                <a:cs typeface="Arial" pitchFamily="34" charset="0"/>
              </a:rPr>
              <a:t>N </a:t>
            </a:r>
            <a:r>
              <a:rPr lang="fr-FR" dirty="0">
                <a:latin typeface="Arial" pitchFamily="34" charset="0"/>
                <a:cs typeface="Arial" pitchFamily="34" charset="0"/>
              </a:rPr>
              <a:t>de la Pointe Basse à 05h50. Le déchargement du matériel destiné à </a:t>
            </a:r>
            <a:r>
              <a:rPr lang="fr-FR" dirty="0" smtClean="0">
                <a:latin typeface="Arial" pitchFamily="34" charset="0"/>
                <a:cs typeface="Arial" pitchFamily="34" charset="0"/>
              </a:rPr>
              <a:t>une </a:t>
            </a:r>
            <a:r>
              <a:rPr lang="fr-FR" dirty="0">
                <a:latin typeface="Arial" pitchFamily="34" charset="0"/>
                <a:cs typeface="Arial" pitchFamily="34" charset="0"/>
              </a:rPr>
              <a:t>base </a:t>
            </a:r>
            <a:r>
              <a:rPr lang="fr-FR" dirty="0" smtClean="0">
                <a:latin typeface="Arial" pitchFamily="34" charset="0"/>
                <a:cs typeface="Arial" pitchFamily="34" charset="0"/>
              </a:rPr>
              <a:t>est </a:t>
            </a:r>
            <a:r>
              <a:rPr lang="fr-FR" dirty="0">
                <a:latin typeface="Arial" pitchFamily="34" charset="0"/>
                <a:cs typeface="Arial" pitchFamily="34" charset="0"/>
              </a:rPr>
              <a:t>achevé vers 08h00.</a:t>
            </a:r>
            <a:endParaRPr lang="en-GB" dirty="0">
              <a:latin typeface="Arial" pitchFamily="34" charset="0"/>
              <a:cs typeface="Arial" pitchFamily="34" charset="0"/>
            </a:endParaRPr>
          </a:p>
          <a:p>
            <a:r>
              <a:rPr lang="fr-FR" dirty="0">
                <a:latin typeface="Arial" pitchFamily="34" charset="0"/>
                <a:cs typeface="Arial" pitchFamily="34" charset="0"/>
              </a:rPr>
              <a:t>Le navire appareille vers la prochaine base devant laquelle il doit </a:t>
            </a:r>
            <a:r>
              <a:rPr lang="fr-FR" dirty="0" smtClean="0">
                <a:latin typeface="Arial" pitchFamily="34" charset="0"/>
                <a:cs typeface="Arial" pitchFamily="34" charset="0"/>
              </a:rPr>
              <a:t>aussi mouiller. </a:t>
            </a:r>
            <a:r>
              <a:rPr lang="fr-FR" dirty="0">
                <a:latin typeface="Arial" pitchFamily="34" charset="0"/>
                <a:cs typeface="Arial" pitchFamily="34" charset="0"/>
              </a:rPr>
              <a:t>La baie du </a:t>
            </a:r>
            <a:r>
              <a:rPr lang="fr-FR" dirty="0" err="1">
                <a:latin typeface="Arial" pitchFamily="34" charset="0"/>
                <a:cs typeface="Arial" pitchFamily="34" charset="0"/>
              </a:rPr>
              <a:t>Lapérouse</a:t>
            </a:r>
            <a:r>
              <a:rPr lang="fr-FR" dirty="0">
                <a:latin typeface="Arial" pitchFamily="34" charset="0"/>
                <a:cs typeface="Arial" pitchFamily="34" charset="0"/>
              </a:rPr>
              <a:t>, </a:t>
            </a:r>
            <a:r>
              <a:rPr lang="fr-FR" dirty="0" smtClean="0">
                <a:latin typeface="Arial" pitchFamily="34" charset="0"/>
                <a:cs typeface="Arial" pitchFamily="34" charset="0"/>
              </a:rPr>
              <a:t>au SW </a:t>
            </a:r>
            <a:r>
              <a:rPr lang="fr-FR" dirty="0">
                <a:latin typeface="Arial" pitchFamily="34" charset="0"/>
                <a:cs typeface="Arial" pitchFamily="34" charset="0"/>
              </a:rPr>
              <a:t>de l’île est </a:t>
            </a:r>
            <a:r>
              <a:rPr lang="fr-FR" dirty="0" smtClean="0">
                <a:latin typeface="Arial" pitchFamily="34" charset="0"/>
                <a:cs typeface="Arial" pitchFamily="34" charset="0"/>
              </a:rPr>
              <a:t>à12 milles</a:t>
            </a:r>
            <a:r>
              <a:rPr lang="fr-FR" dirty="0">
                <a:latin typeface="Arial" pitchFamily="34" charset="0"/>
                <a:cs typeface="Arial" pitchFamily="34" charset="0"/>
              </a:rPr>
              <a:t>. La route tracée </a:t>
            </a:r>
            <a:r>
              <a:rPr lang="fr-FR" dirty="0" smtClean="0">
                <a:latin typeface="Arial" pitchFamily="34" charset="0"/>
                <a:cs typeface="Arial" pitchFamily="34" charset="0"/>
              </a:rPr>
              <a:t>(voir diapo suivante) contourne </a:t>
            </a:r>
            <a:r>
              <a:rPr lang="fr-FR" dirty="0">
                <a:latin typeface="Arial" pitchFamily="34" charset="0"/>
                <a:cs typeface="Arial" pitchFamily="34" charset="0"/>
              </a:rPr>
              <a:t>l’île par l’ouest. Un timonier est à la barre.</a:t>
            </a:r>
            <a:endParaRPr lang="en-GB" dirty="0">
              <a:latin typeface="Arial" pitchFamily="34" charset="0"/>
              <a:cs typeface="Arial" pitchFamily="34" charset="0"/>
            </a:endParaRPr>
          </a:p>
          <a:p>
            <a:endParaRPr lang="fr-FR" sz="1400" dirty="0">
              <a:latin typeface="Garamond" pitchFamily="18" charset="0"/>
            </a:endParaRPr>
          </a:p>
        </p:txBody>
      </p:sp>
      <p:sp>
        <p:nvSpPr>
          <p:cNvPr id="9626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706" indent="-285656" eaLnBrk="0" hangingPunct="0">
              <a:defRPr sz="2400">
                <a:solidFill>
                  <a:schemeClr val="tx1"/>
                </a:solidFill>
                <a:latin typeface="Arial" charset="0"/>
              </a:defRPr>
            </a:lvl2pPr>
            <a:lvl3pPr marL="1142624" indent="-228524" eaLnBrk="0" hangingPunct="0">
              <a:defRPr sz="2400">
                <a:solidFill>
                  <a:schemeClr val="tx1"/>
                </a:solidFill>
                <a:latin typeface="Arial" charset="0"/>
              </a:defRPr>
            </a:lvl3pPr>
            <a:lvl4pPr marL="1599674" indent="-228524" eaLnBrk="0" hangingPunct="0">
              <a:defRPr sz="2400">
                <a:solidFill>
                  <a:schemeClr val="tx1"/>
                </a:solidFill>
                <a:latin typeface="Arial" charset="0"/>
              </a:defRPr>
            </a:lvl4pPr>
            <a:lvl5pPr marL="2056724" indent="-228524" eaLnBrk="0" hangingPunct="0">
              <a:defRPr sz="2400">
                <a:solidFill>
                  <a:schemeClr val="tx1"/>
                </a:solidFill>
                <a:latin typeface="Arial" charset="0"/>
              </a:defRPr>
            </a:lvl5pPr>
            <a:lvl6pPr marL="2513773" indent="-228524" eaLnBrk="0" fontAlgn="base" hangingPunct="0">
              <a:spcBef>
                <a:spcPct val="0"/>
              </a:spcBef>
              <a:spcAft>
                <a:spcPct val="0"/>
              </a:spcAft>
              <a:defRPr sz="2400">
                <a:solidFill>
                  <a:schemeClr val="tx1"/>
                </a:solidFill>
                <a:latin typeface="Arial" charset="0"/>
              </a:defRPr>
            </a:lvl6pPr>
            <a:lvl7pPr marL="2970823" indent="-228524" eaLnBrk="0" fontAlgn="base" hangingPunct="0">
              <a:spcBef>
                <a:spcPct val="0"/>
              </a:spcBef>
              <a:spcAft>
                <a:spcPct val="0"/>
              </a:spcAft>
              <a:defRPr sz="2400">
                <a:solidFill>
                  <a:schemeClr val="tx1"/>
                </a:solidFill>
                <a:latin typeface="Arial" charset="0"/>
              </a:defRPr>
            </a:lvl7pPr>
            <a:lvl8pPr marL="3427873" indent="-228524" eaLnBrk="0" fontAlgn="base" hangingPunct="0">
              <a:spcBef>
                <a:spcPct val="0"/>
              </a:spcBef>
              <a:spcAft>
                <a:spcPct val="0"/>
              </a:spcAft>
              <a:defRPr sz="2400">
                <a:solidFill>
                  <a:schemeClr val="tx1"/>
                </a:solidFill>
                <a:latin typeface="Arial" charset="0"/>
              </a:defRPr>
            </a:lvl8pPr>
            <a:lvl9pPr marL="3884923" indent="-228524" eaLnBrk="0" fontAlgn="base" hangingPunct="0">
              <a:spcBef>
                <a:spcPct val="0"/>
              </a:spcBef>
              <a:spcAft>
                <a:spcPct val="0"/>
              </a:spcAft>
              <a:defRPr sz="2400">
                <a:solidFill>
                  <a:schemeClr val="tx1"/>
                </a:solidFill>
                <a:latin typeface="Arial" charset="0"/>
              </a:defRPr>
            </a:lvl9pPr>
          </a:lstStyle>
          <a:p>
            <a:fld id="{163E4F84-A593-48D3-8F8F-674461C3FE20}" type="slidenum">
              <a:rPr lang="fr-FR" sz="1200">
                <a:latin typeface="Arial Black" pitchFamily="34" charset="0"/>
              </a:rPr>
              <a:pPr/>
              <a:t>29</a:t>
            </a:fld>
            <a:endParaRPr lang="fr-FR" sz="1200">
              <a:latin typeface="Arial Black"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706" indent="-285656" eaLnBrk="0" hangingPunct="0">
              <a:defRPr sz="2400">
                <a:solidFill>
                  <a:schemeClr val="tx1"/>
                </a:solidFill>
                <a:latin typeface="Arial" charset="0"/>
              </a:defRPr>
            </a:lvl2pPr>
            <a:lvl3pPr marL="1142624" indent="-228524" eaLnBrk="0" hangingPunct="0">
              <a:defRPr sz="2400">
                <a:solidFill>
                  <a:schemeClr val="tx1"/>
                </a:solidFill>
                <a:latin typeface="Arial" charset="0"/>
              </a:defRPr>
            </a:lvl3pPr>
            <a:lvl4pPr marL="1599674" indent="-228524" eaLnBrk="0" hangingPunct="0">
              <a:defRPr sz="2400">
                <a:solidFill>
                  <a:schemeClr val="tx1"/>
                </a:solidFill>
                <a:latin typeface="Arial" charset="0"/>
              </a:defRPr>
            </a:lvl4pPr>
            <a:lvl5pPr marL="2056724" indent="-228524" eaLnBrk="0" hangingPunct="0">
              <a:defRPr sz="2400">
                <a:solidFill>
                  <a:schemeClr val="tx1"/>
                </a:solidFill>
                <a:latin typeface="Arial" charset="0"/>
              </a:defRPr>
            </a:lvl5pPr>
            <a:lvl6pPr marL="2513773" indent="-228524" eaLnBrk="0" fontAlgn="base" hangingPunct="0">
              <a:spcBef>
                <a:spcPct val="0"/>
              </a:spcBef>
              <a:spcAft>
                <a:spcPct val="0"/>
              </a:spcAft>
              <a:defRPr sz="2400">
                <a:solidFill>
                  <a:schemeClr val="tx1"/>
                </a:solidFill>
                <a:latin typeface="Arial" charset="0"/>
              </a:defRPr>
            </a:lvl6pPr>
            <a:lvl7pPr marL="2970823" indent="-228524" eaLnBrk="0" fontAlgn="base" hangingPunct="0">
              <a:spcBef>
                <a:spcPct val="0"/>
              </a:spcBef>
              <a:spcAft>
                <a:spcPct val="0"/>
              </a:spcAft>
              <a:defRPr sz="2400">
                <a:solidFill>
                  <a:schemeClr val="tx1"/>
                </a:solidFill>
                <a:latin typeface="Arial" charset="0"/>
              </a:defRPr>
            </a:lvl7pPr>
            <a:lvl8pPr marL="3427873" indent="-228524" eaLnBrk="0" fontAlgn="base" hangingPunct="0">
              <a:spcBef>
                <a:spcPct val="0"/>
              </a:spcBef>
              <a:spcAft>
                <a:spcPct val="0"/>
              </a:spcAft>
              <a:defRPr sz="2400">
                <a:solidFill>
                  <a:schemeClr val="tx1"/>
                </a:solidFill>
                <a:latin typeface="Arial" charset="0"/>
              </a:defRPr>
            </a:lvl8pPr>
            <a:lvl9pPr marL="3884923" indent="-228524" eaLnBrk="0" fontAlgn="base" hangingPunct="0">
              <a:spcBef>
                <a:spcPct val="0"/>
              </a:spcBef>
              <a:spcAft>
                <a:spcPct val="0"/>
              </a:spcAft>
              <a:defRPr sz="2400">
                <a:solidFill>
                  <a:schemeClr val="tx1"/>
                </a:solidFill>
                <a:latin typeface="Arial" charset="0"/>
              </a:defRPr>
            </a:lvl9pPr>
          </a:lstStyle>
          <a:p>
            <a:fld id="{2B724C55-5DCB-4ADB-8657-58DDB85AAB03}" type="slidenum">
              <a:rPr lang="fr-FR" sz="1200">
                <a:latin typeface="Arial Black" pitchFamily="34" charset="0"/>
              </a:rPr>
              <a:pPr/>
              <a:t>3</a:t>
            </a:fld>
            <a:endParaRPr lang="fr-FR" sz="1200">
              <a:latin typeface="Arial Black" pitchFamily="34" charset="0"/>
            </a:endParaRPr>
          </a:p>
        </p:txBody>
      </p:sp>
      <p:sp>
        <p:nvSpPr>
          <p:cNvPr id="61443" name="Rectangle 1026"/>
          <p:cNvSpPr>
            <a:spLocks noGrp="1" noRot="1" noChangeAspect="1" noChangeArrowheads="1" noTextEdit="1"/>
          </p:cNvSpPr>
          <p:nvPr>
            <p:ph type="sldImg"/>
          </p:nvPr>
        </p:nvSpPr>
        <p:spPr>
          <a:ln/>
        </p:spPr>
      </p:sp>
      <p:sp>
        <p:nvSpPr>
          <p:cNvPr id="61444" name="Rectangle 1027"/>
          <p:cNvSpPr>
            <a:spLocks noGrp="1" noChangeArrowheads="1"/>
          </p:cNvSpPr>
          <p:nvPr>
            <p:ph type="body" idx="1"/>
          </p:nvPr>
        </p:nvSpPr>
        <p:spPr>
          <a:xfrm>
            <a:off x="806549" y="4716543"/>
            <a:ext cx="5328591" cy="44642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fr-FR" sz="1400" dirty="0">
                <a:latin typeface="Garamond" pitchFamily="18" charset="0"/>
              </a:rPr>
              <a:t>Le BEAmer a 15 ans dont 12 sous ce nom</a:t>
            </a:r>
          </a:p>
          <a:p>
            <a:pPr eaLnBrk="1" hangingPunct="1">
              <a:buFontTx/>
              <a:buChar char="-"/>
            </a:pPr>
            <a:r>
              <a:rPr lang="fr-FR" sz="1400" dirty="0">
                <a:latin typeface="Garamond" pitchFamily="18" charset="0"/>
              </a:rPr>
              <a:t>il y a 3 BEA civils = Aviation civile – Mer – Transports terrestres</a:t>
            </a:r>
          </a:p>
          <a:p>
            <a:pPr eaLnBrk="1" hangingPunct="1">
              <a:buFontTx/>
              <a:buChar char="-"/>
            </a:pPr>
            <a:r>
              <a:rPr lang="fr-FR" sz="1400" dirty="0" smtClean="0">
                <a:latin typeface="Garamond" pitchFamily="18" charset="0"/>
              </a:rPr>
              <a:t>Il </a:t>
            </a:r>
            <a:r>
              <a:rPr lang="fr-FR" sz="1400" dirty="0">
                <a:latin typeface="Garamond" pitchFamily="18" charset="0"/>
              </a:rPr>
              <a:t>arrive qu’on travaille ensemble (exemple </a:t>
            </a:r>
            <a:r>
              <a:rPr lang="fr-FR" sz="1400" dirty="0" err="1">
                <a:latin typeface="Garamond" pitchFamily="18" charset="0"/>
              </a:rPr>
              <a:t>Sorelina</a:t>
            </a:r>
            <a:r>
              <a:rPr lang="fr-FR" sz="1400" dirty="0">
                <a:latin typeface="Garamond" pitchFamily="18" charset="0"/>
              </a:rPr>
              <a:t> Côte de Bretagne) </a:t>
            </a:r>
            <a:endParaRPr lang="fr-FR" sz="1400" dirty="0" smtClean="0">
              <a:latin typeface="Garamond" pitchFamily="18" charset="0"/>
            </a:endParaRPr>
          </a:p>
          <a:p>
            <a:pPr eaLnBrk="1" hangingPunct="1">
              <a:buFontTx/>
              <a:buChar char="-"/>
            </a:pPr>
            <a:r>
              <a:rPr lang="fr-FR" sz="1400" dirty="0" smtClean="0">
                <a:latin typeface="Garamond" pitchFamily="18" charset="0"/>
              </a:rPr>
              <a:t>Il </a:t>
            </a:r>
            <a:r>
              <a:rPr lang="fr-FR" sz="1400" dirty="0">
                <a:latin typeface="Garamond" pitchFamily="18" charset="0"/>
              </a:rPr>
              <a:t>y a aussi un BEA Mer Défense  (exemples  </a:t>
            </a:r>
            <a:r>
              <a:rPr lang="fr-FR" sz="1400" dirty="0" err="1">
                <a:latin typeface="Garamond" pitchFamily="18" charset="0"/>
              </a:rPr>
              <a:t>Arafenua</a:t>
            </a:r>
            <a:r>
              <a:rPr lang="fr-FR" sz="1400" dirty="0">
                <a:latin typeface="Garamond" pitchFamily="18" charset="0"/>
              </a:rPr>
              <a:t>  </a:t>
            </a:r>
            <a:r>
              <a:rPr lang="fr-FR" sz="1400" dirty="0" err="1">
                <a:latin typeface="Garamond" pitchFamily="18" charset="0"/>
              </a:rPr>
              <a:t>Airosa</a:t>
            </a:r>
            <a:r>
              <a:rPr lang="fr-FR" sz="1400" dirty="0" smtClean="0">
                <a:latin typeface="Garamond" pitchFamily="18" charset="0"/>
              </a:rPr>
              <a:t>) avec lequel le BEAmer collabore régulièrement. </a:t>
            </a:r>
            <a:endParaRPr lang="fr-FR" sz="1400" dirty="0">
              <a:latin typeface="Garamond" pitchFamily="18" charset="0"/>
            </a:endParaRPr>
          </a:p>
          <a:p>
            <a:pPr eaLnBrk="1" hangingPunct="1">
              <a:buFontTx/>
              <a:buChar char="-"/>
            </a:pPr>
            <a:endParaRPr lang="fr-FR" sz="1400" dirty="0">
              <a:latin typeface="Garamond"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Espace réservé de l'image des diapositives 1"/>
          <p:cNvSpPr>
            <a:spLocks noGrp="1" noRot="1" noChangeAspect="1" noTextEdit="1"/>
          </p:cNvSpPr>
          <p:nvPr>
            <p:ph type="sldImg"/>
          </p:nvPr>
        </p:nvSpPr>
        <p:spPr>
          <a:ln/>
        </p:spPr>
      </p:sp>
      <p:sp>
        <p:nvSpPr>
          <p:cNvPr id="99331"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fr-FR" dirty="0">
                <a:latin typeface="Arial" pitchFamily="34" charset="0"/>
                <a:cs typeface="Arial" pitchFamily="34" charset="0"/>
              </a:rPr>
              <a:t>A 08h44, dans l’ouest de la Pointe des Moines, le commandant passe la suite au lieutenant de quart. Au moment où le navire se rapproche du point tournant entre les routes 208° et 125° tracées sur la carte (WP28), le lieutenant commence le changement de route. </a:t>
            </a:r>
          </a:p>
          <a:p>
            <a:pPr algn="just"/>
            <a:r>
              <a:rPr lang="fr-FR" dirty="0">
                <a:latin typeface="Arial" pitchFamily="34" charset="0"/>
                <a:cs typeface="Arial" pitchFamily="34" charset="0"/>
              </a:rPr>
              <a:t>Estimant qu’il est prématuré, le commandant reprend la manœuvre et met la barre à zéro puis toute à droite. Un choc est ressenti, le navire part à la gite sur tribord. La vitesse du navire diminue de 11 à 6 nœuds. Le commandant réduit en avant lente.</a:t>
            </a:r>
            <a:endParaRPr lang="en-GB" dirty="0">
              <a:latin typeface="Arial" pitchFamily="34" charset="0"/>
              <a:cs typeface="Arial" pitchFamily="34" charset="0"/>
            </a:endParaRPr>
          </a:p>
          <a:p>
            <a:pPr algn="just"/>
            <a:r>
              <a:rPr lang="fr-FR" dirty="0">
                <a:latin typeface="Arial" pitchFamily="34" charset="0"/>
                <a:cs typeface="Arial" pitchFamily="34" charset="0"/>
              </a:rPr>
              <a:t>Il commande la fermeture des portes étanches et lance immédiatement les investigations.</a:t>
            </a:r>
            <a:endParaRPr lang="en-GB" dirty="0">
              <a:latin typeface="Arial" pitchFamily="34" charset="0"/>
              <a:cs typeface="Arial" pitchFamily="34" charset="0"/>
            </a:endParaRPr>
          </a:p>
          <a:p>
            <a:pPr algn="just"/>
            <a:r>
              <a:rPr lang="fr-FR" dirty="0">
                <a:latin typeface="Arial" pitchFamily="34" charset="0"/>
                <a:cs typeface="Arial" pitchFamily="34" charset="0"/>
              </a:rPr>
              <a:t>Peu avant 09h00, le navire flotte normalement et avance à allure réduite.</a:t>
            </a:r>
            <a:r>
              <a:rPr lang="en-GB" dirty="0">
                <a:latin typeface="Arial" pitchFamily="34" charset="0"/>
                <a:cs typeface="Arial" pitchFamily="34" charset="0"/>
              </a:rPr>
              <a:t> </a:t>
            </a:r>
            <a:r>
              <a:rPr lang="fr-FR" dirty="0">
                <a:latin typeface="Arial" pitchFamily="34" charset="0"/>
                <a:cs typeface="Arial" pitchFamily="34" charset="0"/>
              </a:rPr>
              <a:t>Le commandant décide de poursuivre sa route vers la Baie du Marin à l’Est de l’île, en face de Port Alfred, où se trouve la principale base scientifique de l’archipel de Crozet. Il y mouille vers 11h00.</a:t>
            </a:r>
            <a:endParaRPr lang="en-GB" dirty="0">
              <a:latin typeface="Arial" pitchFamily="34" charset="0"/>
              <a:cs typeface="Arial" pitchFamily="34" charset="0"/>
            </a:endParaRPr>
          </a:p>
          <a:p>
            <a:pPr algn="just"/>
            <a:r>
              <a:rPr lang="fr-FR" dirty="0">
                <a:latin typeface="Arial" pitchFamily="34" charset="0"/>
                <a:cs typeface="Arial" pitchFamily="34" charset="0"/>
              </a:rPr>
              <a:t>Jusqu’au 17 novembre, la totalité des passagers et la moitié de l’équipage sont </a:t>
            </a:r>
            <a:r>
              <a:rPr lang="fr-FR" dirty="0" smtClean="0">
                <a:latin typeface="Arial" pitchFamily="34" charset="0"/>
                <a:cs typeface="Arial" pitchFamily="34" charset="0"/>
              </a:rPr>
              <a:t>débarquées, </a:t>
            </a:r>
            <a:r>
              <a:rPr lang="fr-FR" dirty="0">
                <a:latin typeface="Arial" pitchFamily="34" charset="0"/>
                <a:cs typeface="Arial" pitchFamily="34" charset="0"/>
              </a:rPr>
              <a:t>dans des conditions météorologiques difficiles en raison de la succession de violentes dépressions</a:t>
            </a:r>
            <a:r>
              <a:rPr lang="fr-FR" dirty="0" smtClean="0">
                <a:latin typeface="Arial" pitchFamily="34" charset="0"/>
                <a:cs typeface="Arial" pitchFamily="34" charset="0"/>
              </a:rPr>
              <a:t>.</a:t>
            </a:r>
          </a:p>
          <a:p>
            <a:pPr algn="just"/>
            <a:endParaRPr lang="fr-FR" dirty="0">
              <a:latin typeface="Arial" pitchFamily="34" charset="0"/>
              <a:cs typeface="Arial" pitchFamily="34" charset="0"/>
            </a:endParaRPr>
          </a:p>
          <a:p>
            <a:pPr algn="just"/>
            <a:r>
              <a:rPr lang="fr-FR" dirty="0" smtClean="0">
                <a:latin typeface="Arial" pitchFamily="34" charset="0"/>
                <a:cs typeface="Arial" pitchFamily="34" charset="0"/>
              </a:rPr>
              <a:t>JAUNE 	ROUTE TRACEE</a:t>
            </a:r>
          </a:p>
          <a:p>
            <a:pPr algn="just"/>
            <a:r>
              <a:rPr lang="fr-FR" dirty="0" smtClean="0">
                <a:latin typeface="Arial" pitchFamily="34" charset="0"/>
                <a:cs typeface="Arial" pitchFamily="34" charset="0"/>
              </a:rPr>
              <a:t>NOIR	IL CROYAIT ETRE</a:t>
            </a:r>
          </a:p>
          <a:p>
            <a:pPr algn="just"/>
            <a:r>
              <a:rPr lang="fr-FR" dirty="0" smtClean="0">
                <a:latin typeface="Arial" pitchFamily="34" charset="0"/>
                <a:cs typeface="Arial" pitchFamily="34" charset="0"/>
              </a:rPr>
              <a:t>ROUGE	IL ÉTAIT …</a:t>
            </a:r>
            <a:endParaRPr lang="en-GB" dirty="0">
              <a:latin typeface="Arial" pitchFamily="34" charset="0"/>
              <a:cs typeface="Arial" pitchFamily="34" charset="0"/>
            </a:endParaRPr>
          </a:p>
          <a:p>
            <a:pPr algn="ctr"/>
            <a:endParaRPr lang="fr-FR" sz="1400" dirty="0">
              <a:latin typeface="Garamond" pitchFamily="18" charset="0"/>
            </a:endParaRPr>
          </a:p>
        </p:txBody>
      </p:sp>
      <p:sp>
        <p:nvSpPr>
          <p:cNvPr id="99332"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706" indent="-285656" eaLnBrk="0" hangingPunct="0">
              <a:defRPr sz="2400">
                <a:solidFill>
                  <a:schemeClr val="tx1"/>
                </a:solidFill>
                <a:latin typeface="Arial" charset="0"/>
              </a:defRPr>
            </a:lvl2pPr>
            <a:lvl3pPr marL="1142624" indent="-228524" eaLnBrk="0" hangingPunct="0">
              <a:defRPr sz="2400">
                <a:solidFill>
                  <a:schemeClr val="tx1"/>
                </a:solidFill>
                <a:latin typeface="Arial" charset="0"/>
              </a:defRPr>
            </a:lvl3pPr>
            <a:lvl4pPr marL="1599674" indent="-228524" eaLnBrk="0" hangingPunct="0">
              <a:defRPr sz="2400">
                <a:solidFill>
                  <a:schemeClr val="tx1"/>
                </a:solidFill>
                <a:latin typeface="Arial" charset="0"/>
              </a:defRPr>
            </a:lvl4pPr>
            <a:lvl5pPr marL="2056724" indent="-228524" eaLnBrk="0" hangingPunct="0">
              <a:defRPr sz="2400">
                <a:solidFill>
                  <a:schemeClr val="tx1"/>
                </a:solidFill>
                <a:latin typeface="Arial" charset="0"/>
              </a:defRPr>
            </a:lvl5pPr>
            <a:lvl6pPr marL="2513773" indent="-228524" eaLnBrk="0" fontAlgn="base" hangingPunct="0">
              <a:spcBef>
                <a:spcPct val="0"/>
              </a:spcBef>
              <a:spcAft>
                <a:spcPct val="0"/>
              </a:spcAft>
              <a:defRPr sz="2400">
                <a:solidFill>
                  <a:schemeClr val="tx1"/>
                </a:solidFill>
                <a:latin typeface="Arial" charset="0"/>
              </a:defRPr>
            </a:lvl6pPr>
            <a:lvl7pPr marL="2970823" indent="-228524" eaLnBrk="0" fontAlgn="base" hangingPunct="0">
              <a:spcBef>
                <a:spcPct val="0"/>
              </a:spcBef>
              <a:spcAft>
                <a:spcPct val="0"/>
              </a:spcAft>
              <a:defRPr sz="2400">
                <a:solidFill>
                  <a:schemeClr val="tx1"/>
                </a:solidFill>
                <a:latin typeface="Arial" charset="0"/>
              </a:defRPr>
            </a:lvl7pPr>
            <a:lvl8pPr marL="3427873" indent="-228524" eaLnBrk="0" fontAlgn="base" hangingPunct="0">
              <a:spcBef>
                <a:spcPct val="0"/>
              </a:spcBef>
              <a:spcAft>
                <a:spcPct val="0"/>
              </a:spcAft>
              <a:defRPr sz="2400">
                <a:solidFill>
                  <a:schemeClr val="tx1"/>
                </a:solidFill>
                <a:latin typeface="Arial" charset="0"/>
              </a:defRPr>
            </a:lvl8pPr>
            <a:lvl9pPr marL="3884923" indent="-228524" eaLnBrk="0" fontAlgn="base" hangingPunct="0">
              <a:spcBef>
                <a:spcPct val="0"/>
              </a:spcBef>
              <a:spcAft>
                <a:spcPct val="0"/>
              </a:spcAft>
              <a:defRPr sz="2400">
                <a:solidFill>
                  <a:schemeClr val="tx1"/>
                </a:solidFill>
                <a:latin typeface="Arial" charset="0"/>
              </a:defRPr>
            </a:lvl9pPr>
          </a:lstStyle>
          <a:p>
            <a:fld id="{EA4CB241-5C71-443C-B4EF-42AF20A052B1}" type="slidenum">
              <a:rPr lang="fr-FR" sz="1200">
                <a:latin typeface="Arial Black" pitchFamily="34" charset="0"/>
              </a:rPr>
              <a:pPr/>
              <a:t>30</a:t>
            </a:fld>
            <a:endParaRPr lang="fr-FR" sz="1200">
              <a:latin typeface="Arial Black" pitchFamily="34" charset="0"/>
            </a:endParaRPr>
          </a:p>
        </p:txBody>
      </p:sp>
      <p:cxnSp>
        <p:nvCxnSpPr>
          <p:cNvPr id="3" name="Connecteur droit avec flèche 2"/>
          <p:cNvCxnSpPr/>
          <p:nvPr/>
        </p:nvCxnSpPr>
        <p:spPr>
          <a:xfrm flipV="1">
            <a:off x="4547478" y="3595605"/>
            <a:ext cx="502530" cy="2159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Espace réservé de l'image des diapositives 1"/>
          <p:cNvSpPr>
            <a:spLocks noGrp="1" noRot="1" noChangeAspect="1" noTextEdit="1"/>
          </p:cNvSpPr>
          <p:nvPr>
            <p:ph type="sldImg"/>
          </p:nvPr>
        </p:nvSpPr>
        <p:spPr>
          <a:ln/>
        </p:spPr>
      </p:sp>
      <p:sp>
        <p:nvSpPr>
          <p:cNvPr id="95235"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
        <p:nvSpPr>
          <p:cNvPr id="95236"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706" indent="-285656" eaLnBrk="0" hangingPunct="0">
              <a:defRPr sz="2400">
                <a:solidFill>
                  <a:schemeClr val="tx1"/>
                </a:solidFill>
                <a:latin typeface="Arial" charset="0"/>
              </a:defRPr>
            </a:lvl2pPr>
            <a:lvl3pPr marL="1142624" indent="-228524" eaLnBrk="0" hangingPunct="0">
              <a:defRPr sz="2400">
                <a:solidFill>
                  <a:schemeClr val="tx1"/>
                </a:solidFill>
                <a:latin typeface="Arial" charset="0"/>
              </a:defRPr>
            </a:lvl3pPr>
            <a:lvl4pPr marL="1599674" indent="-228524" eaLnBrk="0" hangingPunct="0">
              <a:defRPr sz="2400">
                <a:solidFill>
                  <a:schemeClr val="tx1"/>
                </a:solidFill>
                <a:latin typeface="Arial" charset="0"/>
              </a:defRPr>
            </a:lvl4pPr>
            <a:lvl5pPr marL="2056724" indent="-228524" eaLnBrk="0" hangingPunct="0">
              <a:defRPr sz="2400">
                <a:solidFill>
                  <a:schemeClr val="tx1"/>
                </a:solidFill>
                <a:latin typeface="Arial" charset="0"/>
              </a:defRPr>
            </a:lvl5pPr>
            <a:lvl6pPr marL="2513773" indent="-228524" eaLnBrk="0" fontAlgn="base" hangingPunct="0">
              <a:spcBef>
                <a:spcPct val="0"/>
              </a:spcBef>
              <a:spcAft>
                <a:spcPct val="0"/>
              </a:spcAft>
              <a:defRPr sz="2400">
                <a:solidFill>
                  <a:schemeClr val="tx1"/>
                </a:solidFill>
                <a:latin typeface="Arial" charset="0"/>
              </a:defRPr>
            </a:lvl6pPr>
            <a:lvl7pPr marL="2970823" indent="-228524" eaLnBrk="0" fontAlgn="base" hangingPunct="0">
              <a:spcBef>
                <a:spcPct val="0"/>
              </a:spcBef>
              <a:spcAft>
                <a:spcPct val="0"/>
              </a:spcAft>
              <a:defRPr sz="2400">
                <a:solidFill>
                  <a:schemeClr val="tx1"/>
                </a:solidFill>
                <a:latin typeface="Arial" charset="0"/>
              </a:defRPr>
            </a:lvl7pPr>
            <a:lvl8pPr marL="3427873" indent="-228524" eaLnBrk="0" fontAlgn="base" hangingPunct="0">
              <a:spcBef>
                <a:spcPct val="0"/>
              </a:spcBef>
              <a:spcAft>
                <a:spcPct val="0"/>
              </a:spcAft>
              <a:defRPr sz="2400">
                <a:solidFill>
                  <a:schemeClr val="tx1"/>
                </a:solidFill>
                <a:latin typeface="Arial" charset="0"/>
              </a:defRPr>
            </a:lvl8pPr>
            <a:lvl9pPr marL="3884923" indent="-228524" eaLnBrk="0" fontAlgn="base" hangingPunct="0">
              <a:spcBef>
                <a:spcPct val="0"/>
              </a:spcBef>
              <a:spcAft>
                <a:spcPct val="0"/>
              </a:spcAft>
              <a:defRPr sz="2400">
                <a:solidFill>
                  <a:schemeClr val="tx1"/>
                </a:solidFill>
                <a:latin typeface="Arial" charset="0"/>
              </a:defRPr>
            </a:lvl9pPr>
          </a:lstStyle>
          <a:p>
            <a:fld id="{208C8FDA-5E00-4BBD-A75F-12F8819E09F3}" type="slidenum">
              <a:rPr lang="fr-FR" sz="1200">
                <a:latin typeface="Arial Black" pitchFamily="34" charset="0"/>
              </a:rPr>
              <a:pPr/>
              <a:t>31</a:t>
            </a:fld>
            <a:endParaRPr lang="fr-FR" sz="1200">
              <a:latin typeface="Arial Black"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Espace réservé de l'image des diapositives 1"/>
          <p:cNvSpPr>
            <a:spLocks noGrp="1" noRot="1" noChangeAspect="1" noTextEdit="1"/>
          </p:cNvSpPr>
          <p:nvPr>
            <p:ph type="sldImg"/>
          </p:nvPr>
        </p:nvSpPr>
        <p:spPr>
          <a:ln/>
        </p:spPr>
      </p:sp>
      <p:sp>
        <p:nvSpPr>
          <p:cNvPr id="95235"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1600" dirty="0">
                <a:latin typeface="Arial" pitchFamily="34" charset="0"/>
                <a:cs typeface="Arial" pitchFamily="34" charset="0"/>
              </a:rPr>
              <a:t>Réponses de CMA CGM (mais pas des autres armateurs de navires à passagers) et du SHOM, mais pas du Préfet des TAAF. </a:t>
            </a:r>
          </a:p>
        </p:txBody>
      </p:sp>
      <p:sp>
        <p:nvSpPr>
          <p:cNvPr id="95236"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706" indent="-285656" eaLnBrk="0" hangingPunct="0">
              <a:defRPr sz="2400">
                <a:solidFill>
                  <a:schemeClr val="tx1"/>
                </a:solidFill>
                <a:latin typeface="Arial" charset="0"/>
              </a:defRPr>
            </a:lvl2pPr>
            <a:lvl3pPr marL="1142624" indent="-228524" eaLnBrk="0" hangingPunct="0">
              <a:defRPr sz="2400">
                <a:solidFill>
                  <a:schemeClr val="tx1"/>
                </a:solidFill>
                <a:latin typeface="Arial" charset="0"/>
              </a:defRPr>
            </a:lvl3pPr>
            <a:lvl4pPr marL="1599674" indent="-228524" eaLnBrk="0" hangingPunct="0">
              <a:defRPr sz="2400">
                <a:solidFill>
                  <a:schemeClr val="tx1"/>
                </a:solidFill>
                <a:latin typeface="Arial" charset="0"/>
              </a:defRPr>
            </a:lvl4pPr>
            <a:lvl5pPr marL="2056724" indent="-228524" eaLnBrk="0" hangingPunct="0">
              <a:defRPr sz="2400">
                <a:solidFill>
                  <a:schemeClr val="tx1"/>
                </a:solidFill>
                <a:latin typeface="Arial" charset="0"/>
              </a:defRPr>
            </a:lvl5pPr>
            <a:lvl6pPr marL="2513773" indent="-228524" eaLnBrk="0" fontAlgn="base" hangingPunct="0">
              <a:spcBef>
                <a:spcPct val="0"/>
              </a:spcBef>
              <a:spcAft>
                <a:spcPct val="0"/>
              </a:spcAft>
              <a:defRPr sz="2400">
                <a:solidFill>
                  <a:schemeClr val="tx1"/>
                </a:solidFill>
                <a:latin typeface="Arial" charset="0"/>
              </a:defRPr>
            </a:lvl6pPr>
            <a:lvl7pPr marL="2970823" indent="-228524" eaLnBrk="0" fontAlgn="base" hangingPunct="0">
              <a:spcBef>
                <a:spcPct val="0"/>
              </a:spcBef>
              <a:spcAft>
                <a:spcPct val="0"/>
              </a:spcAft>
              <a:defRPr sz="2400">
                <a:solidFill>
                  <a:schemeClr val="tx1"/>
                </a:solidFill>
                <a:latin typeface="Arial" charset="0"/>
              </a:defRPr>
            </a:lvl7pPr>
            <a:lvl8pPr marL="3427873" indent="-228524" eaLnBrk="0" fontAlgn="base" hangingPunct="0">
              <a:spcBef>
                <a:spcPct val="0"/>
              </a:spcBef>
              <a:spcAft>
                <a:spcPct val="0"/>
              </a:spcAft>
              <a:defRPr sz="2400">
                <a:solidFill>
                  <a:schemeClr val="tx1"/>
                </a:solidFill>
                <a:latin typeface="Arial" charset="0"/>
              </a:defRPr>
            </a:lvl8pPr>
            <a:lvl9pPr marL="3884923" indent="-228524" eaLnBrk="0" fontAlgn="base" hangingPunct="0">
              <a:spcBef>
                <a:spcPct val="0"/>
              </a:spcBef>
              <a:spcAft>
                <a:spcPct val="0"/>
              </a:spcAft>
              <a:defRPr sz="2400">
                <a:solidFill>
                  <a:schemeClr val="tx1"/>
                </a:solidFill>
                <a:latin typeface="Arial" charset="0"/>
              </a:defRPr>
            </a:lvl9pPr>
          </a:lstStyle>
          <a:p>
            <a:fld id="{208C8FDA-5E00-4BBD-A75F-12F8819E09F3}" type="slidenum">
              <a:rPr lang="fr-FR" sz="1200">
                <a:latin typeface="Arial Black" pitchFamily="34" charset="0"/>
              </a:rPr>
              <a:pPr/>
              <a:t>32</a:t>
            </a:fld>
            <a:endParaRPr lang="fr-FR" sz="1200">
              <a:latin typeface="Arial Black"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Espace réservé de l'image des diapositives 1"/>
          <p:cNvSpPr>
            <a:spLocks noGrp="1" noRot="1" noChangeAspect="1" noTextEdit="1"/>
          </p:cNvSpPr>
          <p:nvPr>
            <p:ph type="sldImg"/>
          </p:nvPr>
        </p:nvSpPr>
        <p:spPr>
          <a:ln/>
        </p:spPr>
      </p:sp>
      <p:sp>
        <p:nvSpPr>
          <p:cNvPr id="95235"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1600" dirty="0">
                <a:latin typeface="Arial" pitchFamily="34" charset="0"/>
                <a:cs typeface="Arial" pitchFamily="34" charset="0"/>
              </a:rPr>
              <a:t>Réponses de CMA CGM (mais pas des autres armateurs de navires à passagers) et du SHOM, mais pas du Préfet des TAAF. </a:t>
            </a:r>
          </a:p>
        </p:txBody>
      </p:sp>
      <p:sp>
        <p:nvSpPr>
          <p:cNvPr id="95236"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706" indent="-285656" eaLnBrk="0" hangingPunct="0">
              <a:defRPr sz="2400">
                <a:solidFill>
                  <a:schemeClr val="tx1"/>
                </a:solidFill>
                <a:latin typeface="Arial" charset="0"/>
              </a:defRPr>
            </a:lvl2pPr>
            <a:lvl3pPr marL="1142624" indent="-228524" eaLnBrk="0" hangingPunct="0">
              <a:defRPr sz="2400">
                <a:solidFill>
                  <a:schemeClr val="tx1"/>
                </a:solidFill>
                <a:latin typeface="Arial" charset="0"/>
              </a:defRPr>
            </a:lvl3pPr>
            <a:lvl4pPr marL="1599674" indent="-228524" eaLnBrk="0" hangingPunct="0">
              <a:defRPr sz="2400">
                <a:solidFill>
                  <a:schemeClr val="tx1"/>
                </a:solidFill>
                <a:latin typeface="Arial" charset="0"/>
              </a:defRPr>
            </a:lvl4pPr>
            <a:lvl5pPr marL="2056724" indent="-228524" eaLnBrk="0" hangingPunct="0">
              <a:defRPr sz="2400">
                <a:solidFill>
                  <a:schemeClr val="tx1"/>
                </a:solidFill>
                <a:latin typeface="Arial" charset="0"/>
              </a:defRPr>
            </a:lvl5pPr>
            <a:lvl6pPr marL="2513773" indent="-228524" eaLnBrk="0" fontAlgn="base" hangingPunct="0">
              <a:spcBef>
                <a:spcPct val="0"/>
              </a:spcBef>
              <a:spcAft>
                <a:spcPct val="0"/>
              </a:spcAft>
              <a:defRPr sz="2400">
                <a:solidFill>
                  <a:schemeClr val="tx1"/>
                </a:solidFill>
                <a:latin typeface="Arial" charset="0"/>
              </a:defRPr>
            </a:lvl6pPr>
            <a:lvl7pPr marL="2970823" indent="-228524" eaLnBrk="0" fontAlgn="base" hangingPunct="0">
              <a:spcBef>
                <a:spcPct val="0"/>
              </a:spcBef>
              <a:spcAft>
                <a:spcPct val="0"/>
              </a:spcAft>
              <a:defRPr sz="2400">
                <a:solidFill>
                  <a:schemeClr val="tx1"/>
                </a:solidFill>
                <a:latin typeface="Arial" charset="0"/>
              </a:defRPr>
            </a:lvl7pPr>
            <a:lvl8pPr marL="3427873" indent="-228524" eaLnBrk="0" fontAlgn="base" hangingPunct="0">
              <a:spcBef>
                <a:spcPct val="0"/>
              </a:spcBef>
              <a:spcAft>
                <a:spcPct val="0"/>
              </a:spcAft>
              <a:defRPr sz="2400">
                <a:solidFill>
                  <a:schemeClr val="tx1"/>
                </a:solidFill>
                <a:latin typeface="Arial" charset="0"/>
              </a:defRPr>
            </a:lvl8pPr>
            <a:lvl9pPr marL="3884923" indent="-228524" eaLnBrk="0" fontAlgn="base" hangingPunct="0">
              <a:spcBef>
                <a:spcPct val="0"/>
              </a:spcBef>
              <a:spcAft>
                <a:spcPct val="0"/>
              </a:spcAft>
              <a:defRPr sz="2400">
                <a:solidFill>
                  <a:schemeClr val="tx1"/>
                </a:solidFill>
                <a:latin typeface="Arial" charset="0"/>
              </a:defRPr>
            </a:lvl9pPr>
          </a:lstStyle>
          <a:p>
            <a:fld id="{208C8FDA-5E00-4BBD-A75F-12F8819E09F3}" type="slidenum">
              <a:rPr lang="fr-FR" sz="1200">
                <a:latin typeface="Arial Black" pitchFamily="34" charset="0"/>
              </a:rPr>
              <a:pPr/>
              <a:t>33</a:t>
            </a:fld>
            <a:endParaRPr lang="fr-FR" sz="1200">
              <a:latin typeface="Arial Black"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Espace réservé de l'image des diapositives 1"/>
          <p:cNvSpPr>
            <a:spLocks noGrp="1" noRot="1" noChangeAspect="1" noTextEdit="1"/>
          </p:cNvSpPr>
          <p:nvPr>
            <p:ph type="sldImg"/>
          </p:nvPr>
        </p:nvSpPr>
        <p:spPr>
          <a:ln/>
        </p:spPr>
      </p:sp>
      <p:sp>
        <p:nvSpPr>
          <p:cNvPr id="95235"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1600" dirty="0">
                <a:latin typeface="Arial" pitchFamily="34" charset="0"/>
                <a:cs typeface="Arial" pitchFamily="34" charset="0"/>
              </a:rPr>
              <a:t>Réponses de CMA CGM (mais pas des autres armateurs de navires à passagers) et du SHOM, mais pas du Préfet des TAAF. </a:t>
            </a:r>
          </a:p>
        </p:txBody>
      </p:sp>
      <p:sp>
        <p:nvSpPr>
          <p:cNvPr id="95236"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706" indent="-285656" eaLnBrk="0" hangingPunct="0">
              <a:defRPr sz="2400">
                <a:solidFill>
                  <a:schemeClr val="tx1"/>
                </a:solidFill>
                <a:latin typeface="Arial" charset="0"/>
              </a:defRPr>
            </a:lvl2pPr>
            <a:lvl3pPr marL="1142624" indent="-228524" eaLnBrk="0" hangingPunct="0">
              <a:defRPr sz="2400">
                <a:solidFill>
                  <a:schemeClr val="tx1"/>
                </a:solidFill>
                <a:latin typeface="Arial" charset="0"/>
              </a:defRPr>
            </a:lvl3pPr>
            <a:lvl4pPr marL="1599674" indent="-228524" eaLnBrk="0" hangingPunct="0">
              <a:defRPr sz="2400">
                <a:solidFill>
                  <a:schemeClr val="tx1"/>
                </a:solidFill>
                <a:latin typeface="Arial" charset="0"/>
              </a:defRPr>
            </a:lvl4pPr>
            <a:lvl5pPr marL="2056724" indent="-228524" eaLnBrk="0" hangingPunct="0">
              <a:defRPr sz="2400">
                <a:solidFill>
                  <a:schemeClr val="tx1"/>
                </a:solidFill>
                <a:latin typeface="Arial" charset="0"/>
              </a:defRPr>
            </a:lvl5pPr>
            <a:lvl6pPr marL="2513773" indent="-228524" eaLnBrk="0" fontAlgn="base" hangingPunct="0">
              <a:spcBef>
                <a:spcPct val="0"/>
              </a:spcBef>
              <a:spcAft>
                <a:spcPct val="0"/>
              </a:spcAft>
              <a:defRPr sz="2400">
                <a:solidFill>
                  <a:schemeClr val="tx1"/>
                </a:solidFill>
                <a:latin typeface="Arial" charset="0"/>
              </a:defRPr>
            </a:lvl6pPr>
            <a:lvl7pPr marL="2970823" indent="-228524" eaLnBrk="0" fontAlgn="base" hangingPunct="0">
              <a:spcBef>
                <a:spcPct val="0"/>
              </a:spcBef>
              <a:spcAft>
                <a:spcPct val="0"/>
              </a:spcAft>
              <a:defRPr sz="2400">
                <a:solidFill>
                  <a:schemeClr val="tx1"/>
                </a:solidFill>
                <a:latin typeface="Arial" charset="0"/>
              </a:defRPr>
            </a:lvl7pPr>
            <a:lvl8pPr marL="3427873" indent="-228524" eaLnBrk="0" fontAlgn="base" hangingPunct="0">
              <a:spcBef>
                <a:spcPct val="0"/>
              </a:spcBef>
              <a:spcAft>
                <a:spcPct val="0"/>
              </a:spcAft>
              <a:defRPr sz="2400">
                <a:solidFill>
                  <a:schemeClr val="tx1"/>
                </a:solidFill>
                <a:latin typeface="Arial" charset="0"/>
              </a:defRPr>
            </a:lvl8pPr>
            <a:lvl9pPr marL="3884923" indent="-228524" eaLnBrk="0" fontAlgn="base" hangingPunct="0">
              <a:spcBef>
                <a:spcPct val="0"/>
              </a:spcBef>
              <a:spcAft>
                <a:spcPct val="0"/>
              </a:spcAft>
              <a:defRPr sz="2400">
                <a:solidFill>
                  <a:schemeClr val="tx1"/>
                </a:solidFill>
                <a:latin typeface="Arial" charset="0"/>
              </a:defRPr>
            </a:lvl9pPr>
          </a:lstStyle>
          <a:p>
            <a:fld id="{208C8FDA-5E00-4BBD-A75F-12F8819E09F3}" type="slidenum">
              <a:rPr lang="fr-FR" sz="1200">
                <a:latin typeface="Arial Black" pitchFamily="34" charset="0"/>
              </a:rPr>
              <a:pPr/>
              <a:t>34</a:t>
            </a:fld>
            <a:endParaRPr lang="fr-FR" sz="1200">
              <a:latin typeface="Arial Black"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Espace réservé de l'image des diapositives 1"/>
          <p:cNvSpPr>
            <a:spLocks noGrp="1" noRot="1" noChangeAspect="1" noTextEdit="1"/>
          </p:cNvSpPr>
          <p:nvPr>
            <p:ph type="sldImg"/>
          </p:nvPr>
        </p:nvSpPr>
        <p:spPr>
          <a:ln/>
        </p:spPr>
      </p:sp>
      <p:sp>
        <p:nvSpPr>
          <p:cNvPr id="95235"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1600" dirty="0">
                <a:latin typeface="Arial" pitchFamily="34" charset="0"/>
                <a:cs typeface="Arial" pitchFamily="34" charset="0"/>
              </a:rPr>
              <a:t>Réponses de CMA CGM (mais pas des autres armateurs de navires à passagers) et du SHOM, mais pas du Préfet des TAAF. </a:t>
            </a:r>
          </a:p>
        </p:txBody>
      </p:sp>
      <p:sp>
        <p:nvSpPr>
          <p:cNvPr id="95236"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706" indent="-285656" eaLnBrk="0" hangingPunct="0">
              <a:defRPr sz="2400">
                <a:solidFill>
                  <a:schemeClr val="tx1"/>
                </a:solidFill>
                <a:latin typeface="Arial" charset="0"/>
              </a:defRPr>
            </a:lvl2pPr>
            <a:lvl3pPr marL="1142624" indent="-228524" eaLnBrk="0" hangingPunct="0">
              <a:defRPr sz="2400">
                <a:solidFill>
                  <a:schemeClr val="tx1"/>
                </a:solidFill>
                <a:latin typeface="Arial" charset="0"/>
              </a:defRPr>
            </a:lvl3pPr>
            <a:lvl4pPr marL="1599674" indent="-228524" eaLnBrk="0" hangingPunct="0">
              <a:defRPr sz="2400">
                <a:solidFill>
                  <a:schemeClr val="tx1"/>
                </a:solidFill>
                <a:latin typeface="Arial" charset="0"/>
              </a:defRPr>
            </a:lvl4pPr>
            <a:lvl5pPr marL="2056724" indent="-228524" eaLnBrk="0" hangingPunct="0">
              <a:defRPr sz="2400">
                <a:solidFill>
                  <a:schemeClr val="tx1"/>
                </a:solidFill>
                <a:latin typeface="Arial" charset="0"/>
              </a:defRPr>
            </a:lvl5pPr>
            <a:lvl6pPr marL="2513773" indent="-228524" eaLnBrk="0" fontAlgn="base" hangingPunct="0">
              <a:spcBef>
                <a:spcPct val="0"/>
              </a:spcBef>
              <a:spcAft>
                <a:spcPct val="0"/>
              </a:spcAft>
              <a:defRPr sz="2400">
                <a:solidFill>
                  <a:schemeClr val="tx1"/>
                </a:solidFill>
                <a:latin typeface="Arial" charset="0"/>
              </a:defRPr>
            </a:lvl6pPr>
            <a:lvl7pPr marL="2970823" indent="-228524" eaLnBrk="0" fontAlgn="base" hangingPunct="0">
              <a:spcBef>
                <a:spcPct val="0"/>
              </a:spcBef>
              <a:spcAft>
                <a:spcPct val="0"/>
              </a:spcAft>
              <a:defRPr sz="2400">
                <a:solidFill>
                  <a:schemeClr val="tx1"/>
                </a:solidFill>
                <a:latin typeface="Arial" charset="0"/>
              </a:defRPr>
            </a:lvl7pPr>
            <a:lvl8pPr marL="3427873" indent="-228524" eaLnBrk="0" fontAlgn="base" hangingPunct="0">
              <a:spcBef>
                <a:spcPct val="0"/>
              </a:spcBef>
              <a:spcAft>
                <a:spcPct val="0"/>
              </a:spcAft>
              <a:defRPr sz="2400">
                <a:solidFill>
                  <a:schemeClr val="tx1"/>
                </a:solidFill>
                <a:latin typeface="Arial" charset="0"/>
              </a:defRPr>
            </a:lvl8pPr>
            <a:lvl9pPr marL="3884923" indent="-228524" eaLnBrk="0" fontAlgn="base" hangingPunct="0">
              <a:spcBef>
                <a:spcPct val="0"/>
              </a:spcBef>
              <a:spcAft>
                <a:spcPct val="0"/>
              </a:spcAft>
              <a:defRPr sz="2400">
                <a:solidFill>
                  <a:schemeClr val="tx1"/>
                </a:solidFill>
                <a:latin typeface="Arial" charset="0"/>
              </a:defRPr>
            </a:lvl9pPr>
          </a:lstStyle>
          <a:p>
            <a:fld id="{208C8FDA-5E00-4BBD-A75F-12F8819E09F3}" type="slidenum">
              <a:rPr lang="fr-FR" sz="1200">
                <a:latin typeface="Arial Black" pitchFamily="34" charset="0"/>
              </a:rPr>
              <a:pPr/>
              <a:t>35</a:t>
            </a:fld>
            <a:endParaRPr lang="fr-FR" sz="1200">
              <a:latin typeface="Arial Black"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706" indent="-285656" eaLnBrk="0" hangingPunct="0">
              <a:defRPr sz="2400">
                <a:solidFill>
                  <a:schemeClr val="tx1"/>
                </a:solidFill>
                <a:latin typeface="Arial" charset="0"/>
              </a:defRPr>
            </a:lvl2pPr>
            <a:lvl3pPr marL="1142624" indent="-228524" eaLnBrk="0" hangingPunct="0">
              <a:defRPr sz="2400">
                <a:solidFill>
                  <a:schemeClr val="tx1"/>
                </a:solidFill>
                <a:latin typeface="Arial" charset="0"/>
              </a:defRPr>
            </a:lvl3pPr>
            <a:lvl4pPr marL="1599674" indent="-228524" eaLnBrk="0" hangingPunct="0">
              <a:defRPr sz="2400">
                <a:solidFill>
                  <a:schemeClr val="tx1"/>
                </a:solidFill>
                <a:latin typeface="Arial" charset="0"/>
              </a:defRPr>
            </a:lvl4pPr>
            <a:lvl5pPr marL="2056724" indent="-228524" eaLnBrk="0" hangingPunct="0">
              <a:defRPr sz="2400">
                <a:solidFill>
                  <a:schemeClr val="tx1"/>
                </a:solidFill>
                <a:latin typeface="Arial" charset="0"/>
              </a:defRPr>
            </a:lvl5pPr>
            <a:lvl6pPr marL="2513773" indent="-228524" eaLnBrk="0" fontAlgn="base" hangingPunct="0">
              <a:spcBef>
                <a:spcPct val="0"/>
              </a:spcBef>
              <a:spcAft>
                <a:spcPct val="0"/>
              </a:spcAft>
              <a:defRPr sz="2400">
                <a:solidFill>
                  <a:schemeClr val="tx1"/>
                </a:solidFill>
                <a:latin typeface="Arial" charset="0"/>
              </a:defRPr>
            </a:lvl6pPr>
            <a:lvl7pPr marL="2970823" indent="-228524" eaLnBrk="0" fontAlgn="base" hangingPunct="0">
              <a:spcBef>
                <a:spcPct val="0"/>
              </a:spcBef>
              <a:spcAft>
                <a:spcPct val="0"/>
              </a:spcAft>
              <a:defRPr sz="2400">
                <a:solidFill>
                  <a:schemeClr val="tx1"/>
                </a:solidFill>
                <a:latin typeface="Arial" charset="0"/>
              </a:defRPr>
            </a:lvl7pPr>
            <a:lvl8pPr marL="3427873" indent="-228524" eaLnBrk="0" fontAlgn="base" hangingPunct="0">
              <a:spcBef>
                <a:spcPct val="0"/>
              </a:spcBef>
              <a:spcAft>
                <a:spcPct val="0"/>
              </a:spcAft>
              <a:defRPr sz="2400">
                <a:solidFill>
                  <a:schemeClr val="tx1"/>
                </a:solidFill>
                <a:latin typeface="Arial" charset="0"/>
              </a:defRPr>
            </a:lvl8pPr>
            <a:lvl9pPr marL="3884923" indent="-228524" eaLnBrk="0" fontAlgn="base" hangingPunct="0">
              <a:spcBef>
                <a:spcPct val="0"/>
              </a:spcBef>
              <a:spcAft>
                <a:spcPct val="0"/>
              </a:spcAft>
              <a:defRPr sz="2400">
                <a:solidFill>
                  <a:schemeClr val="tx1"/>
                </a:solidFill>
                <a:latin typeface="Arial" charset="0"/>
              </a:defRPr>
            </a:lvl9pPr>
          </a:lstStyle>
          <a:p>
            <a:fld id="{6C80BFE0-30E3-4AC6-B3DD-9BFF9A13772D}" type="slidenum">
              <a:rPr lang="fr-FR" sz="1200">
                <a:latin typeface="Arial Black" pitchFamily="34" charset="0"/>
              </a:rPr>
              <a:pPr/>
              <a:t>36</a:t>
            </a:fld>
            <a:endParaRPr lang="fr-FR" sz="1200">
              <a:latin typeface="Arial Black" pitchFamily="34"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smtClean="0"/>
              <a:t>La plupart de nos rapports importants sont traduits en anglais.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706" indent="-285656" eaLnBrk="0" hangingPunct="0">
              <a:defRPr sz="2400">
                <a:solidFill>
                  <a:schemeClr val="tx1"/>
                </a:solidFill>
                <a:latin typeface="Arial" charset="0"/>
              </a:defRPr>
            </a:lvl2pPr>
            <a:lvl3pPr marL="1142624" indent="-228524" eaLnBrk="0" hangingPunct="0">
              <a:defRPr sz="2400">
                <a:solidFill>
                  <a:schemeClr val="tx1"/>
                </a:solidFill>
                <a:latin typeface="Arial" charset="0"/>
              </a:defRPr>
            </a:lvl3pPr>
            <a:lvl4pPr marL="1599674" indent="-228524" eaLnBrk="0" hangingPunct="0">
              <a:defRPr sz="2400">
                <a:solidFill>
                  <a:schemeClr val="tx1"/>
                </a:solidFill>
                <a:latin typeface="Arial" charset="0"/>
              </a:defRPr>
            </a:lvl4pPr>
            <a:lvl5pPr marL="2056724" indent="-228524" eaLnBrk="0" hangingPunct="0">
              <a:defRPr sz="2400">
                <a:solidFill>
                  <a:schemeClr val="tx1"/>
                </a:solidFill>
                <a:latin typeface="Arial" charset="0"/>
              </a:defRPr>
            </a:lvl5pPr>
            <a:lvl6pPr marL="2513773" indent="-228524" eaLnBrk="0" fontAlgn="base" hangingPunct="0">
              <a:spcBef>
                <a:spcPct val="0"/>
              </a:spcBef>
              <a:spcAft>
                <a:spcPct val="0"/>
              </a:spcAft>
              <a:defRPr sz="2400">
                <a:solidFill>
                  <a:schemeClr val="tx1"/>
                </a:solidFill>
                <a:latin typeface="Arial" charset="0"/>
              </a:defRPr>
            </a:lvl6pPr>
            <a:lvl7pPr marL="2970823" indent="-228524" eaLnBrk="0" fontAlgn="base" hangingPunct="0">
              <a:spcBef>
                <a:spcPct val="0"/>
              </a:spcBef>
              <a:spcAft>
                <a:spcPct val="0"/>
              </a:spcAft>
              <a:defRPr sz="2400">
                <a:solidFill>
                  <a:schemeClr val="tx1"/>
                </a:solidFill>
                <a:latin typeface="Arial" charset="0"/>
              </a:defRPr>
            </a:lvl7pPr>
            <a:lvl8pPr marL="3427873" indent="-228524" eaLnBrk="0" fontAlgn="base" hangingPunct="0">
              <a:spcBef>
                <a:spcPct val="0"/>
              </a:spcBef>
              <a:spcAft>
                <a:spcPct val="0"/>
              </a:spcAft>
              <a:defRPr sz="2400">
                <a:solidFill>
                  <a:schemeClr val="tx1"/>
                </a:solidFill>
                <a:latin typeface="Arial" charset="0"/>
              </a:defRPr>
            </a:lvl8pPr>
            <a:lvl9pPr marL="3884923" indent="-228524" eaLnBrk="0" fontAlgn="base" hangingPunct="0">
              <a:spcBef>
                <a:spcPct val="0"/>
              </a:spcBef>
              <a:spcAft>
                <a:spcPct val="0"/>
              </a:spcAft>
              <a:defRPr sz="2400">
                <a:solidFill>
                  <a:schemeClr val="tx1"/>
                </a:solidFill>
                <a:latin typeface="Arial" charset="0"/>
              </a:defRPr>
            </a:lvl9pPr>
          </a:lstStyle>
          <a:p>
            <a:fld id="{BC723299-5367-4447-8A6C-FD077DFCEC3B}" type="slidenum">
              <a:rPr lang="fr-FR" sz="1200">
                <a:latin typeface="Arial Black" pitchFamily="34" charset="0"/>
              </a:rPr>
              <a:pPr/>
              <a:t>4</a:t>
            </a:fld>
            <a:endParaRPr lang="fr-FR" sz="1200">
              <a:latin typeface="Arial Black" pitchFamily="34" charset="0"/>
            </a:endParaRPr>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fr-FR" sz="1400" dirty="0">
                <a:latin typeface="Garamond" pitchFamily="18" charset="0"/>
              </a:rPr>
              <a:t>Article 15 de la Directive</a:t>
            </a:r>
          </a:p>
          <a:p>
            <a:pPr eaLnBrk="1" hangingPunct="1"/>
            <a:r>
              <a:rPr lang="fr-FR" sz="1400" b="1" dirty="0" smtClean="0">
                <a:solidFill>
                  <a:srgbClr val="FF0000"/>
                </a:solidFill>
                <a:latin typeface="Garamond" pitchFamily="18" charset="0"/>
              </a:rPr>
              <a:t>Clé de </a:t>
            </a:r>
            <a:r>
              <a:rPr lang="fr-FR" sz="1400" b="1" dirty="0">
                <a:solidFill>
                  <a:srgbClr val="FF0000"/>
                </a:solidFill>
                <a:latin typeface="Garamond" pitchFamily="18" charset="0"/>
              </a:rPr>
              <a:t>la différence </a:t>
            </a:r>
            <a:r>
              <a:rPr lang="fr-FR" sz="1400" dirty="0">
                <a:latin typeface="Garamond" pitchFamily="18" charset="0"/>
              </a:rPr>
              <a:t>entre </a:t>
            </a:r>
            <a:r>
              <a:rPr lang="fr-FR" sz="1400" dirty="0" smtClean="0">
                <a:latin typeface="Garamond" pitchFamily="18" charset="0"/>
              </a:rPr>
              <a:t>:</a:t>
            </a:r>
          </a:p>
          <a:p>
            <a:pPr eaLnBrk="1" hangingPunct="1"/>
            <a:r>
              <a:rPr lang="fr-FR" sz="1400" dirty="0" smtClean="0">
                <a:latin typeface="Garamond" pitchFamily="18" charset="0"/>
              </a:rPr>
              <a:t>une </a:t>
            </a:r>
            <a:r>
              <a:rPr lang="fr-FR" sz="1400" dirty="0">
                <a:latin typeface="Garamond" pitchFamily="18" charset="0"/>
              </a:rPr>
              <a:t>enquête du BEA </a:t>
            </a:r>
            <a:endParaRPr lang="fr-FR" sz="1400" dirty="0" smtClean="0">
              <a:latin typeface="Garamond" pitchFamily="18" charset="0"/>
            </a:endParaRPr>
          </a:p>
          <a:p>
            <a:pPr eaLnBrk="1" hangingPunct="1"/>
            <a:r>
              <a:rPr lang="fr-FR" sz="1400" dirty="0" smtClean="0">
                <a:latin typeface="Garamond" pitchFamily="18" charset="0"/>
              </a:rPr>
              <a:t>et </a:t>
            </a:r>
          </a:p>
          <a:p>
            <a:pPr eaLnBrk="1" hangingPunct="1"/>
            <a:r>
              <a:rPr lang="fr-FR" sz="1400" dirty="0" smtClean="0">
                <a:latin typeface="Garamond" pitchFamily="18" charset="0"/>
              </a:rPr>
              <a:t>une </a:t>
            </a:r>
            <a:r>
              <a:rPr lang="fr-FR" sz="1400" dirty="0">
                <a:latin typeface="Garamond" pitchFamily="18" charset="0"/>
              </a:rPr>
              <a:t>expertise (amiable ou judiciaire).</a:t>
            </a:r>
          </a:p>
          <a:p>
            <a:pPr eaLnBrk="1" hangingPunct="1"/>
            <a:r>
              <a:rPr lang="fr-FR" sz="1400" dirty="0">
                <a:latin typeface="Garamond" pitchFamily="18" charset="0"/>
              </a:rPr>
              <a:t>Attention donc à ne pas faire de confusion, à la suite, par exemple, d’un évènement fortement médiatisé.</a:t>
            </a:r>
          </a:p>
          <a:p>
            <a:pPr eaLnBrk="1" hangingPunct="1"/>
            <a:r>
              <a:rPr lang="fr-FR" sz="1400" dirty="0">
                <a:latin typeface="Garamond" pitchFamily="18" charset="0"/>
              </a:rPr>
              <a:t>Bien sûr, le rapport du BEA est souvent attendu avec impatience par les acteurs « privés » de la gestion des évènements maritimes (industriels, avocats, assureurs </a:t>
            </a:r>
            <a:r>
              <a:rPr lang="fr-FR" sz="1400" dirty="0" err="1">
                <a:latin typeface="Garamond" pitchFamily="18" charset="0"/>
              </a:rPr>
              <a:t>etc</a:t>
            </a:r>
            <a:r>
              <a:rPr lang="fr-FR" sz="1400" dirty="0">
                <a:latin typeface="Garamond" pitchFamily="18" charset="0"/>
              </a:rPr>
              <a:t> …) </a:t>
            </a:r>
          </a:p>
          <a:p>
            <a:pPr eaLnBrk="1" hangingPunct="1"/>
            <a:endParaRPr lang="fr-FR" sz="1400" dirty="0">
              <a:latin typeface="Garamond" pitchFamily="18" charset="0"/>
            </a:endParaRPr>
          </a:p>
          <a:p>
            <a:pPr eaLnBrk="1" hangingPunct="1"/>
            <a:r>
              <a:rPr lang="fr-FR" sz="1400" dirty="0">
                <a:latin typeface="Garamond" pitchFamily="18" charset="0"/>
              </a:rPr>
              <a:t>Faire allusion au MEV</a:t>
            </a:r>
          </a:p>
          <a:p>
            <a:pPr eaLnBrk="1" hangingPunct="1"/>
            <a:endParaRPr lang="fr-FR" sz="1400" dirty="0">
              <a:latin typeface="Garamond" pitchFamily="18" charset="0"/>
            </a:endParaRPr>
          </a:p>
          <a:p>
            <a:pPr eaLnBrk="1" hangingPunct="1"/>
            <a:r>
              <a:rPr lang="fr-FR" sz="1400" dirty="0">
                <a:latin typeface="Garamond" pitchFamily="18" charset="0"/>
              </a:rPr>
              <a:t>D’autre part, </a:t>
            </a:r>
            <a:r>
              <a:rPr lang="fr-FR" sz="1400" dirty="0" smtClean="0">
                <a:latin typeface="Garamond" pitchFamily="18" charset="0"/>
              </a:rPr>
              <a:t>par exemple</a:t>
            </a:r>
            <a:r>
              <a:rPr lang="fr-FR" sz="1400" dirty="0">
                <a:latin typeface="Garamond" pitchFamily="18" charset="0"/>
              </a:rPr>
              <a:t>, comment traiter une affaire de baraterie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706" indent="-285656" eaLnBrk="0" hangingPunct="0">
              <a:defRPr sz="2400">
                <a:solidFill>
                  <a:schemeClr val="tx1"/>
                </a:solidFill>
                <a:latin typeface="Arial" charset="0"/>
              </a:defRPr>
            </a:lvl2pPr>
            <a:lvl3pPr marL="1142624" indent="-228524" eaLnBrk="0" hangingPunct="0">
              <a:defRPr sz="2400">
                <a:solidFill>
                  <a:schemeClr val="tx1"/>
                </a:solidFill>
                <a:latin typeface="Arial" charset="0"/>
              </a:defRPr>
            </a:lvl3pPr>
            <a:lvl4pPr marL="1599674" indent="-228524" eaLnBrk="0" hangingPunct="0">
              <a:defRPr sz="2400">
                <a:solidFill>
                  <a:schemeClr val="tx1"/>
                </a:solidFill>
                <a:latin typeface="Arial" charset="0"/>
              </a:defRPr>
            </a:lvl4pPr>
            <a:lvl5pPr marL="2056724" indent="-228524" eaLnBrk="0" hangingPunct="0">
              <a:defRPr sz="2400">
                <a:solidFill>
                  <a:schemeClr val="tx1"/>
                </a:solidFill>
                <a:latin typeface="Arial" charset="0"/>
              </a:defRPr>
            </a:lvl5pPr>
            <a:lvl6pPr marL="2513773" indent="-228524" eaLnBrk="0" fontAlgn="base" hangingPunct="0">
              <a:spcBef>
                <a:spcPct val="0"/>
              </a:spcBef>
              <a:spcAft>
                <a:spcPct val="0"/>
              </a:spcAft>
              <a:defRPr sz="2400">
                <a:solidFill>
                  <a:schemeClr val="tx1"/>
                </a:solidFill>
                <a:latin typeface="Arial" charset="0"/>
              </a:defRPr>
            </a:lvl6pPr>
            <a:lvl7pPr marL="2970823" indent="-228524" eaLnBrk="0" fontAlgn="base" hangingPunct="0">
              <a:spcBef>
                <a:spcPct val="0"/>
              </a:spcBef>
              <a:spcAft>
                <a:spcPct val="0"/>
              </a:spcAft>
              <a:defRPr sz="2400">
                <a:solidFill>
                  <a:schemeClr val="tx1"/>
                </a:solidFill>
                <a:latin typeface="Arial" charset="0"/>
              </a:defRPr>
            </a:lvl7pPr>
            <a:lvl8pPr marL="3427873" indent="-228524" eaLnBrk="0" fontAlgn="base" hangingPunct="0">
              <a:spcBef>
                <a:spcPct val="0"/>
              </a:spcBef>
              <a:spcAft>
                <a:spcPct val="0"/>
              </a:spcAft>
              <a:defRPr sz="2400">
                <a:solidFill>
                  <a:schemeClr val="tx1"/>
                </a:solidFill>
                <a:latin typeface="Arial" charset="0"/>
              </a:defRPr>
            </a:lvl8pPr>
            <a:lvl9pPr marL="3884923" indent="-228524" eaLnBrk="0" fontAlgn="base" hangingPunct="0">
              <a:spcBef>
                <a:spcPct val="0"/>
              </a:spcBef>
              <a:spcAft>
                <a:spcPct val="0"/>
              </a:spcAft>
              <a:defRPr sz="2400">
                <a:solidFill>
                  <a:schemeClr val="tx1"/>
                </a:solidFill>
                <a:latin typeface="Arial" charset="0"/>
              </a:defRPr>
            </a:lvl9pPr>
          </a:lstStyle>
          <a:p>
            <a:fld id="{978C73C1-3A69-4675-A709-A6EA5C507889}" type="slidenum">
              <a:rPr lang="fr-FR" sz="1200">
                <a:latin typeface="Arial Black" pitchFamily="34" charset="0"/>
              </a:rPr>
              <a:pPr/>
              <a:t>5</a:t>
            </a:fld>
            <a:endParaRPr lang="fr-FR" sz="1200">
              <a:latin typeface="Arial Black" pitchFamily="34" charset="0"/>
            </a:endParaRPr>
          </a:p>
        </p:txBody>
      </p:sp>
      <p:sp>
        <p:nvSpPr>
          <p:cNvPr id="63491" name="Rectangle 1026"/>
          <p:cNvSpPr>
            <a:spLocks noGrp="1" noRot="1" noChangeAspect="1" noChangeArrowheads="1" noTextEdit="1"/>
          </p:cNvSpPr>
          <p:nvPr>
            <p:ph type="sldImg"/>
          </p:nvPr>
        </p:nvSpPr>
        <p:spPr>
          <a:solidFill>
            <a:srgbClr val="FFFFFF"/>
          </a:solidFill>
          <a:ln/>
        </p:spPr>
      </p:sp>
      <p:sp>
        <p:nvSpPr>
          <p:cNvPr id="63492"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fr-FR" sz="1400" dirty="0">
                <a:latin typeface="Garamond" pitchFamily="18" charset="0"/>
              </a:rPr>
              <a:t>Donc, en gros nos activités au quotidien :</a:t>
            </a:r>
          </a:p>
          <a:p>
            <a:pPr eaLnBrk="1" hangingPunct="1"/>
            <a:r>
              <a:rPr lang="fr-FR" sz="1400" dirty="0">
                <a:latin typeface="Garamond" pitchFamily="18" charset="0"/>
              </a:rPr>
              <a:t>1 Des enquêtes techniques sur tous types d’évènements en France ou ailleurs.</a:t>
            </a:r>
          </a:p>
          <a:p>
            <a:pPr eaLnBrk="1" hangingPunct="1"/>
            <a:r>
              <a:rPr lang="fr-FR" sz="1400" dirty="0">
                <a:latin typeface="Garamond" pitchFamily="18" charset="0"/>
              </a:rPr>
              <a:t>2 « Genre » rapport annuel, « genre » plaquette fileyeurs.</a:t>
            </a:r>
          </a:p>
          <a:p>
            <a:pPr eaLnBrk="1" hangingPunct="1"/>
            <a:r>
              <a:rPr lang="fr-FR" sz="1400" dirty="0">
                <a:latin typeface="Garamond" pitchFamily="18" charset="0"/>
              </a:rPr>
              <a:t>3 Etudes stabilité petits navires de pêche, et peut-être gros navires / prise au vent, </a:t>
            </a:r>
            <a:r>
              <a:rPr lang="fr-FR" sz="1400" dirty="0" err="1">
                <a:latin typeface="Garamond" pitchFamily="18" charset="0"/>
              </a:rPr>
              <a:t>etc</a:t>
            </a:r>
            <a:r>
              <a:rPr lang="fr-FR" sz="1400" dirty="0">
                <a:latin typeface="Garamond" pitchFamily="18" charset="0"/>
              </a:rPr>
              <a:t> …</a:t>
            </a:r>
          </a:p>
          <a:p>
            <a:pPr eaLnBrk="1" hangingPunct="1"/>
            <a:r>
              <a:rPr lang="fr-FR" sz="1400" dirty="0">
                <a:latin typeface="Garamond" pitchFamily="18" charset="0"/>
              </a:rPr>
              <a:t>4 Voisinage </a:t>
            </a:r>
            <a:r>
              <a:rPr lang="fr-FR" sz="1400" dirty="0" smtClean="0">
                <a:latin typeface="Garamond" pitchFamily="18" charset="0"/>
              </a:rPr>
              <a:t>(avec les autres entités) au </a:t>
            </a:r>
            <a:r>
              <a:rPr lang="fr-FR" sz="1400" dirty="0">
                <a:latin typeface="Garamond" pitchFamily="18" charset="0"/>
              </a:rPr>
              <a:t>sens large …</a:t>
            </a:r>
          </a:p>
          <a:p>
            <a:pPr eaLnBrk="1" hangingPunct="1"/>
            <a:r>
              <a:rPr lang="fr-FR" sz="1400" dirty="0">
                <a:latin typeface="Garamond" pitchFamily="18" charset="0"/>
              </a:rPr>
              <a:t>La DAM, dont ses services déconcentrés, l’IGEM, et  l’IGAM, l’IMP </a:t>
            </a:r>
            <a:r>
              <a:rPr lang="fr-FR" sz="1400" b="1" dirty="0">
                <a:latin typeface="Garamond" pitchFamily="18" charset="0"/>
              </a:rPr>
              <a:t>mais aussi </a:t>
            </a:r>
            <a:r>
              <a:rPr lang="fr-FR" sz="1400" dirty="0">
                <a:latin typeface="Garamond" pitchFamily="18" charset="0"/>
              </a:rPr>
              <a:t>des associations, des sociétés de classification, des syndicats, </a:t>
            </a:r>
            <a:r>
              <a:rPr lang="fr-FR" sz="1400" dirty="0" err="1">
                <a:latin typeface="Garamond" pitchFamily="18" charset="0"/>
              </a:rPr>
              <a:t>etc</a:t>
            </a:r>
            <a:r>
              <a:rPr lang="fr-FR" sz="1400" dirty="0">
                <a:latin typeface="Garamond" pitchFamily="18" charset="0"/>
              </a:rPr>
              <a:t> …</a:t>
            </a:r>
          </a:p>
          <a:p>
            <a:pPr eaLnBrk="1" hangingPunct="1"/>
            <a:r>
              <a:rPr lang="fr-FR" sz="1400" dirty="0">
                <a:latin typeface="Garamond" pitchFamily="18" charset="0"/>
              </a:rPr>
              <a:t>       . . . Et à l’étranger  l’OMI, et l’EMSA . . . (surtout l’EMSA)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706" indent="-285656" eaLnBrk="0" hangingPunct="0">
              <a:defRPr sz="2400">
                <a:solidFill>
                  <a:schemeClr val="tx1"/>
                </a:solidFill>
                <a:latin typeface="Arial" charset="0"/>
              </a:defRPr>
            </a:lvl2pPr>
            <a:lvl3pPr marL="1142624" indent="-228524" eaLnBrk="0" hangingPunct="0">
              <a:defRPr sz="2400">
                <a:solidFill>
                  <a:schemeClr val="tx1"/>
                </a:solidFill>
                <a:latin typeface="Arial" charset="0"/>
              </a:defRPr>
            </a:lvl3pPr>
            <a:lvl4pPr marL="1599674" indent="-228524" eaLnBrk="0" hangingPunct="0">
              <a:defRPr sz="2400">
                <a:solidFill>
                  <a:schemeClr val="tx1"/>
                </a:solidFill>
                <a:latin typeface="Arial" charset="0"/>
              </a:defRPr>
            </a:lvl4pPr>
            <a:lvl5pPr marL="2056724" indent="-228524" eaLnBrk="0" hangingPunct="0">
              <a:defRPr sz="2400">
                <a:solidFill>
                  <a:schemeClr val="tx1"/>
                </a:solidFill>
                <a:latin typeface="Arial" charset="0"/>
              </a:defRPr>
            </a:lvl5pPr>
            <a:lvl6pPr marL="2513773" indent="-228524" eaLnBrk="0" fontAlgn="base" hangingPunct="0">
              <a:spcBef>
                <a:spcPct val="0"/>
              </a:spcBef>
              <a:spcAft>
                <a:spcPct val="0"/>
              </a:spcAft>
              <a:defRPr sz="2400">
                <a:solidFill>
                  <a:schemeClr val="tx1"/>
                </a:solidFill>
                <a:latin typeface="Arial" charset="0"/>
              </a:defRPr>
            </a:lvl6pPr>
            <a:lvl7pPr marL="2970823" indent="-228524" eaLnBrk="0" fontAlgn="base" hangingPunct="0">
              <a:spcBef>
                <a:spcPct val="0"/>
              </a:spcBef>
              <a:spcAft>
                <a:spcPct val="0"/>
              </a:spcAft>
              <a:defRPr sz="2400">
                <a:solidFill>
                  <a:schemeClr val="tx1"/>
                </a:solidFill>
                <a:latin typeface="Arial" charset="0"/>
              </a:defRPr>
            </a:lvl7pPr>
            <a:lvl8pPr marL="3427873" indent="-228524" eaLnBrk="0" fontAlgn="base" hangingPunct="0">
              <a:spcBef>
                <a:spcPct val="0"/>
              </a:spcBef>
              <a:spcAft>
                <a:spcPct val="0"/>
              </a:spcAft>
              <a:defRPr sz="2400">
                <a:solidFill>
                  <a:schemeClr val="tx1"/>
                </a:solidFill>
                <a:latin typeface="Arial" charset="0"/>
              </a:defRPr>
            </a:lvl8pPr>
            <a:lvl9pPr marL="3884923" indent="-228524" eaLnBrk="0" fontAlgn="base" hangingPunct="0">
              <a:spcBef>
                <a:spcPct val="0"/>
              </a:spcBef>
              <a:spcAft>
                <a:spcPct val="0"/>
              </a:spcAft>
              <a:defRPr sz="2400">
                <a:solidFill>
                  <a:schemeClr val="tx1"/>
                </a:solidFill>
                <a:latin typeface="Arial" charset="0"/>
              </a:defRPr>
            </a:lvl9pPr>
          </a:lstStyle>
          <a:p>
            <a:fld id="{7A506E54-50FF-4207-99AD-6B0EDF9C208F}" type="slidenum">
              <a:rPr lang="fr-FR" sz="1200">
                <a:latin typeface="Arial Black" pitchFamily="34" charset="0"/>
              </a:rPr>
              <a:pPr/>
              <a:t>6</a:t>
            </a:fld>
            <a:endParaRPr lang="fr-FR" sz="1200">
              <a:latin typeface="Arial Black" pitchFamily="34" charset="0"/>
            </a:endParaRPr>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just" eaLnBrk="1" hangingPunct="1">
              <a:buFont typeface="Wingdings" pitchFamily="2" charset="2"/>
              <a:buNone/>
            </a:pPr>
            <a:r>
              <a:rPr lang="fr-FR" sz="1400" dirty="0">
                <a:latin typeface="Garamond" pitchFamily="18" charset="0"/>
              </a:rPr>
              <a:t>Le mot équipe est essentiel </a:t>
            </a:r>
          </a:p>
          <a:p>
            <a:pPr algn="just" eaLnBrk="1" hangingPunct="1">
              <a:buFont typeface="Wingdings" pitchFamily="2" charset="2"/>
              <a:buNone/>
            </a:pPr>
            <a:r>
              <a:rPr lang="fr-FR" sz="1400" dirty="0">
                <a:latin typeface="Garamond" pitchFamily="18" charset="0"/>
              </a:rPr>
              <a:t>Sur les 8 </a:t>
            </a:r>
            <a:r>
              <a:rPr lang="fr-FR" sz="1400" dirty="0" smtClean="0">
                <a:latin typeface="Garamond" pitchFamily="18" charset="0"/>
              </a:rPr>
              <a:t>à 10 personnes </a:t>
            </a:r>
            <a:r>
              <a:rPr lang="fr-FR" sz="1400" dirty="0">
                <a:latin typeface="Garamond" pitchFamily="18" charset="0"/>
              </a:rPr>
              <a:t>permanentes, 4 sont chargées :</a:t>
            </a:r>
          </a:p>
          <a:p>
            <a:pPr algn="just" eaLnBrk="1" hangingPunct="1">
              <a:buFont typeface="Wingdings" pitchFamily="2" charset="2"/>
              <a:buNone/>
            </a:pPr>
            <a:r>
              <a:rPr lang="fr-FR" sz="1400" dirty="0">
                <a:latin typeface="Garamond" pitchFamily="18" charset="0"/>
              </a:rPr>
              <a:t>de la logistique de </a:t>
            </a:r>
            <a:r>
              <a:rPr lang="fr-FR" sz="1400" dirty="0" smtClean="0">
                <a:latin typeface="Garamond" pitchFamily="18" charset="0"/>
              </a:rPr>
              <a:t>l’informatique, </a:t>
            </a:r>
            <a:r>
              <a:rPr lang="fr-FR" sz="1400" dirty="0">
                <a:latin typeface="Garamond" pitchFamily="18" charset="0"/>
              </a:rPr>
              <a:t>du traitement des informations entrantes ou sortantes (courrier, mél </a:t>
            </a:r>
            <a:r>
              <a:rPr lang="fr-FR" sz="1400" dirty="0" err="1">
                <a:latin typeface="Garamond" pitchFamily="18" charset="0"/>
              </a:rPr>
              <a:t>etc</a:t>
            </a:r>
            <a:r>
              <a:rPr lang="fr-FR" sz="1400" dirty="0">
                <a:latin typeface="Garamond" pitchFamily="18" charset="0"/>
              </a:rPr>
              <a:t> …)</a:t>
            </a:r>
          </a:p>
          <a:p>
            <a:pPr algn="just" eaLnBrk="1" hangingPunct="1">
              <a:buFont typeface="Wingdings" pitchFamily="2" charset="2"/>
              <a:buNone/>
            </a:pPr>
            <a:r>
              <a:rPr lang="fr-FR" sz="1400" dirty="0">
                <a:latin typeface="Garamond" pitchFamily="18" charset="0"/>
              </a:rPr>
              <a:t>de la publication des rapports,</a:t>
            </a:r>
          </a:p>
          <a:p>
            <a:pPr algn="just" eaLnBrk="1" hangingPunct="1">
              <a:buFont typeface="Wingdings" pitchFamily="2" charset="2"/>
              <a:buNone/>
            </a:pPr>
            <a:r>
              <a:rPr lang="fr-FR" sz="1400" dirty="0">
                <a:latin typeface="Garamond" pitchFamily="18" charset="0"/>
              </a:rPr>
              <a:t>de la logistique de déplacement des personnes,</a:t>
            </a:r>
          </a:p>
          <a:p>
            <a:pPr algn="just" eaLnBrk="1" hangingPunct="1">
              <a:buFont typeface="Wingdings" pitchFamily="2" charset="2"/>
              <a:buNone/>
            </a:pPr>
            <a:r>
              <a:rPr lang="fr-FR" sz="1400" dirty="0">
                <a:latin typeface="Garamond" pitchFamily="18" charset="0"/>
              </a:rPr>
              <a:t>de l’articulation avec les autres services administratifs,</a:t>
            </a:r>
          </a:p>
          <a:p>
            <a:pPr algn="just" eaLnBrk="1" hangingPunct="1">
              <a:buFont typeface="Wingdings" pitchFamily="2" charset="2"/>
              <a:buNone/>
            </a:pPr>
            <a:r>
              <a:rPr lang="fr-FR" sz="1400" dirty="0">
                <a:latin typeface="Garamond" pitchFamily="18" charset="0"/>
              </a:rPr>
              <a:t>de la gestion de la qualité </a:t>
            </a:r>
            <a:r>
              <a:rPr lang="fr-FR" sz="1400" dirty="0" err="1">
                <a:latin typeface="Garamond" pitchFamily="18" charset="0"/>
              </a:rPr>
              <a:t>etc</a:t>
            </a:r>
            <a:r>
              <a:rPr lang="fr-FR" sz="1400" dirty="0">
                <a:latin typeface="Garamond" pitchFamily="18" charset="0"/>
              </a:rPr>
              <a:t> </a:t>
            </a:r>
            <a:r>
              <a:rPr lang="fr-FR" sz="1400" dirty="0" err="1">
                <a:latin typeface="Garamond" pitchFamily="18" charset="0"/>
              </a:rPr>
              <a:t>etc</a:t>
            </a:r>
            <a:r>
              <a:rPr lang="fr-FR" sz="1400" dirty="0">
                <a:latin typeface="Garamond" pitchFamily="18" charset="0"/>
              </a:rPr>
              <a:t> </a:t>
            </a:r>
            <a:r>
              <a:rPr lang="fr-FR" sz="1400" dirty="0" err="1">
                <a:latin typeface="Garamond" pitchFamily="18" charset="0"/>
              </a:rPr>
              <a:t>etc</a:t>
            </a:r>
            <a:r>
              <a:rPr lang="fr-FR" sz="1400" dirty="0">
                <a:latin typeface="Garamond" pitchFamily="18" charset="0"/>
              </a:rPr>
              <a:t>    </a:t>
            </a:r>
          </a:p>
          <a:p>
            <a:pPr algn="just" eaLnBrk="1" hangingPunct="1">
              <a:buFont typeface="Wingdings" pitchFamily="2" charset="2"/>
              <a:buNone/>
            </a:pPr>
            <a:endParaRPr lang="fr-FR" sz="1400" dirty="0">
              <a:latin typeface="Garamond" pitchFamily="18" charset="0"/>
            </a:endParaRPr>
          </a:p>
          <a:p>
            <a:pPr algn="just" eaLnBrk="1" hangingPunct="1">
              <a:buFont typeface="Wingdings" pitchFamily="2" charset="2"/>
              <a:buNone/>
            </a:pPr>
            <a:r>
              <a:rPr lang="fr-FR" sz="1400" dirty="0">
                <a:latin typeface="Garamond" pitchFamily="18" charset="0"/>
              </a:rPr>
              <a:t>Et il y a les relations avec les autres IB </a:t>
            </a:r>
            <a:r>
              <a:rPr lang="fr-FR" sz="1400" dirty="0" smtClean="0">
                <a:latin typeface="Garamond" pitchFamily="18" charset="0"/>
              </a:rPr>
              <a:t>(Investigation Bodies ou </a:t>
            </a:r>
            <a:r>
              <a:rPr lang="fr-FR" sz="1400" dirty="0" err="1" smtClean="0">
                <a:latin typeface="Garamond" pitchFamily="18" charset="0"/>
              </a:rPr>
              <a:t>BEAs</a:t>
            </a:r>
            <a:r>
              <a:rPr lang="fr-FR" sz="1400" dirty="0" smtClean="0">
                <a:latin typeface="Garamond" pitchFamily="18" charset="0"/>
              </a:rPr>
              <a:t>) et </a:t>
            </a:r>
            <a:r>
              <a:rPr lang="fr-FR" sz="1400" dirty="0">
                <a:latin typeface="Garamond" pitchFamily="18" charset="0"/>
              </a:rPr>
              <a:t>l’EMCIP</a:t>
            </a:r>
          </a:p>
          <a:p>
            <a:pPr algn="just" eaLnBrk="1" hangingPunct="1">
              <a:buFont typeface="Wingdings" pitchFamily="2" charset="2"/>
              <a:buNone/>
            </a:pPr>
            <a:endParaRPr lang="fr-FR" sz="1400" dirty="0">
              <a:latin typeface="Garamond" pitchFamily="18" charset="0"/>
            </a:endParaRPr>
          </a:p>
          <a:p>
            <a:pPr eaLnBrk="1" hangingPunct="1">
              <a:defRPr/>
            </a:pPr>
            <a:r>
              <a:rPr lang="fr-FR" sz="1400" dirty="0">
                <a:latin typeface="Garamond" pitchFamily="18" charset="0"/>
              </a:rPr>
              <a:t>Le budget du BEA Mer est </a:t>
            </a:r>
            <a:r>
              <a:rPr lang="fr-FR" sz="1400" dirty="0" smtClean="0">
                <a:latin typeface="Garamond" pitchFamily="18" charset="0"/>
              </a:rPr>
              <a:t>ce qu’il est.</a:t>
            </a:r>
            <a:endParaRPr lang="fr-FR" sz="1400" strike="sngStrike" dirty="0">
              <a:latin typeface="Garamond" pitchFamily="18" charset="0"/>
            </a:endParaRPr>
          </a:p>
          <a:p>
            <a:pPr eaLnBrk="1" hangingPunct="1">
              <a:defRPr/>
            </a:pPr>
            <a:r>
              <a:rPr lang="fr-FR" sz="1400" dirty="0" smtClean="0">
                <a:latin typeface="Garamond" pitchFamily="18" charset="0"/>
              </a:rPr>
              <a:t>Mais, en </a:t>
            </a:r>
            <a:r>
              <a:rPr lang="fr-FR" sz="1400" dirty="0">
                <a:latin typeface="Garamond" pitchFamily="18" charset="0"/>
              </a:rPr>
              <a:t>cas d’évènement grave 	</a:t>
            </a:r>
          </a:p>
          <a:p>
            <a:pPr eaLnBrk="1" hangingPunct="1">
              <a:defRPr/>
            </a:pPr>
            <a:r>
              <a:rPr lang="fr-FR" sz="1400" dirty="0">
                <a:latin typeface="Garamond" pitchFamily="18" charset="0"/>
              </a:rPr>
              <a:t>un droit de tirage indéterminé (donc non écrit) </a:t>
            </a:r>
          </a:p>
          <a:p>
            <a:pPr algn="just" eaLnBrk="1" hangingPunct="1">
              <a:buFont typeface="Wingdings" pitchFamily="2" charset="2"/>
              <a:buNone/>
            </a:pPr>
            <a:endParaRPr lang="fr-FR" sz="1400" dirty="0">
              <a:latin typeface="Garamond"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706" indent="-285656" eaLnBrk="0" hangingPunct="0">
              <a:defRPr sz="2400">
                <a:solidFill>
                  <a:schemeClr val="tx1"/>
                </a:solidFill>
                <a:latin typeface="Arial" charset="0"/>
              </a:defRPr>
            </a:lvl2pPr>
            <a:lvl3pPr marL="1142624" indent="-228524" eaLnBrk="0" hangingPunct="0">
              <a:defRPr sz="2400">
                <a:solidFill>
                  <a:schemeClr val="tx1"/>
                </a:solidFill>
                <a:latin typeface="Arial" charset="0"/>
              </a:defRPr>
            </a:lvl3pPr>
            <a:lvl4pPr marL="1599674" indent="-228524" eaLnBrk="0" hangingPunct="0">
              <a:defRPr sz="2400">
                <a:solidFill>
                  <a:schemeClr val="tx1"/>
                </a:solidFill>
                <a:latin typeface="Arial" charset="0"/>
              </a:defRPr>
            </a:lvl4pPr>
            <a:lvl5pPr marL="2056724" indent="-228524" eaLnBrk="0" hangingPunct="0">
              <a:defRPr sz="2400">
                <a:solidFill>
                  <a:schemeClr val="tx1"/>
                </a:solidFill>
                <a:latin typeface="Arial" charset="0"/>
              </a:defRPr>
            </a:lvl5pPr>
            <a:lvl6pPr marL="2513773" indent="-228524" eaLnBrk="0" fontAlgn="base" hangingPunct="0">
              <a:spcBef>
                <a:spcPct val="0"/>
              </a:spcBef>
              <a:spcAft>
                <a:spcPct val="0"/>
              </a:spcAft>
              <a:defRPr sz="2400">
                <a:solidFill>
                  <a:schemeClr val="tx1"/>
                </a:solidFill>
                <a:latin typeface="Arial" charset="0"/>
              </a:defRPr>
            </a:lvl6pPr>
            <a:lvl7pPr marL="2970823" indent="-228524" eaLnBrk="0" fontAlgn="base" hangingPunct="0">
              <a:spcBef>
                <a:spcPct val="0"/>
              </a:spcBef>
              <a:spcAft>
                <a:spcPct val="0"/>
              </a:spcAft>
              <a:defRPr sz="2400">
                <a:solidFill>
                  <a:schemeClr val="tx1"/>
                </a:solidFill>
                <a:latin typeface="Arial" charset="0"/>
              </a:defRPr>
            </a:lvl7pPr>
            <a:lvl8pPr marL="3427873" indent="-228524" eaLnBrk="0" fontAlgn="base" hangingPunct="0">
              <a:spcBef>
                <a:spcPct val="0"/>
              </a:spcBef>
              <a:spcAft>
                <a:spcPct val="0"/>
              </a:spcAft>
              <a:defRPr sz="2400">
                <a:solidFill>
                  <a:schemeClr val="tx1"/>
                </a:solidFill>
                <a:latin typeface="Arial" charset="0"/>
              </a:defRPr>
            </a:lvl8pPr>
            <a:lvl9pPr marL="3884923" indent="-228524" eaLnBrk="0" fontAlgn="base" hangingPunct="0">
              <a:spcBef>
                <a:spcPct val="0"/>
              </a:spcBef>
              <a:spcAft>
                <a:spcPct val="0"/>
              </a:spcAft>
              <a:defRPr sz="2400">
                <a:solidFill>
                  <a:schemeClr val="tx1"/>
                </a:solidFill>
                <a:latin typeface="Arial" charset="0"/>
              </a:defRPr>
            </a:lvl9pPr>
          </a:lstStyle>
          <a:p>
            <a:fld id="{46DB5AB5-DEF8-4D55-9DC9-C230940CB3B7}" type="slidenum">
              <a:rPr lang="fr-FR" sz="1200">
                <a:latin typeface="Arial Black" pitchFamily="34" charset="0"/>
              </a:rPr>
              <a:pPr/>
              <a:t>7</a:t>
            </a:fld>
            <a:endParaRPr lang="fr-FR" sz="1200">
              <a:latin typeface="Arial Black" pitchFamily="34" charset="0"/>
            </a:endParaRPr>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xfrm>
            <a:off x="886311" y="4746697"/>
            <a:ext cx="4987072" cy="4464208"/>
          </a:xfrm>
          <a:solidFill>
            <a:srgbClr val="FFFFFF"/>
          </a:solidFill>
          <a:ln>
            <a:solidFill>
              <a:srgbClr val="000000"/>
            </a:solidFill>
            <a:miter lim="800000"/>
            <a:headEnd/>
            <a:tailEnd/>
          </a:ln>
        </p:spPr>
        <p:txBody>
          <a:bodyPr/>
          <a:lstStyle/>
          <a:p>
            <a:pPr eaLnBrk="1" hangingPunct="1"/>
            <a:r>
              <a:rPr lang="fr-FR" sz="1400" dirty="0">
                <a:latin typeface="Garamond" pitchFamily="18" charset="0"/>
              </a:rPr>
              <a:t>Contexte </a:t>
            </a:r>
            <a:r>
              <a:rPr lang="fr-FR" sz="1400" dirty="0" smtClean="0">
                <a:latin typeface="Garamond" pitchFamily="18" charset="0"/>
              </a:rPr>
              <a:t>ou </a:t>
            </a:r>
            <a:r>
              <a:rPr lang="fr-FR" sz="1400" dirty="0">
                <a:latin typeface="Garamond" pitchFamily="18" charset="0"/>
              </a:rPr>
              <a:t>« carcan » juridique ? ? ? ? ?</a:t>
            </a:r>
          </a:p>
          <a:p>
            <a:pPr eaLnBrk="1" hangingPunct="1"/>
            <a:r>
              <a:rPr lang="fr-FR" sz="1400" dirty="0">
                <a:latin typeface="Garamond" pitchFamily="18" charset="0"/>
              </a:rPr>
              <a:t>Donc </a:t>
            </a:r>
            <a:r>
              <a:rPr lang="fr-FR" sz="1400" dirty="0" smtClean="0">
                <a:latin typeface="Garamond" pitchFamily="18" charset="0"/>
              </a:rPr>
              <a:t>OMI </a:t>
            </a:r>
          </a:p>
          <a:p>
            <a:pPr eaLnBrk="1" hangingPunct="1"/>
            <a:r>
              <a:rPr lang="fr-FR" sz="1400" dirty="0" smtClean="0">
                <a:latin typeface="Garamond" pitchFamily="18" charset="0"/>
              </a:rPr>
              <a:t>puis EMSA</a:t>
            </a:r>
            <a:r>
              <a:rPr lang="fr-FR" sz="1400" dirty="0">
                <a:latin typeface="Garamond" pitchFamily="18" charset="0"/>
              </a:rPr>
              <a:t> </a:t>
            </a:r>
            <a:endParaRPr lang="fr-FR" sz="1400" dirty="0" smtClean="0">
              <a:latin typeface="Garamond" pitchFamily="18" charset="0"/>
            </a:endParaRPr>
          </a:p>
          <a:p>
            <a:pPr eaLnBrk="1" hangingPunct="1"/>
            <a:r>
              <a:rPr lang="fr-FR" sz="1400" dirty="0" smtClean="0">
                <a:latin typeface="Garamond" pitchFamily="18" charset="0"/>
              </a:rPr>
              <a:t>puis Réglementation </a:t>
            </a:r>
            <a:r>
              <a:rPr lang="fr-FR" sz="1400" dirty="0">
                <a:latin typeface="Garamond" pitchFamily="18" charset="0"/>
              </a:rPr>
              <a:t>française</a:t>
            </a:r>
          </a:p>
          <a:p>
            <a:pPr eaLnBrk="1" hangingPunct="1"/>
            <a:r>
              <a:rPr lang="fr-FR" sz="1400" dirty="0">
                <a:latin typeface="Garamond" pitchFamily="18" charset="0"/>
              </a:rPr>
              <a:t>Les activités maritimes sont par nature internationales, il est évident et « naturel » que tout s’organise sur une base juridique.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706" indent="-285656" eaLnBrk="0" hangingPunct="0">
              <a:defRPr sz="2400">
                <a:solidFill>
                  <a:schemeClr val="tx1"/>
                </a:solidFill>
                <a:latin typeface="Arial" charset="0"/>
              </a:defRPr>
            </a:lvl2pPr>
            <a:lvl3pPr marL="1142624" indent="-228524" eaLnBrk="0" hangingPunct="0">
              <a:defRPr sz="2400">
                <a:solidFill>
                  <a:schemeClr val="tx1"/>
                </a:solidFill>
                <a:latin typeface="Arial" charset="0"/>
              </a:defRPr>
            </a:lvl3pPr>
            <a:lvl4pPr marL="1599674" indent="-228524" eaLnBrk="0" hangingPunct="0">
              <a:defRPr sz="2400">
                <a:solidFill>
                  <a:schemeClr val="tx1"/>
                </a:solidFill>
                <a:latin typeface="Arial" charset="0"/>
              </a:defRPr>
            </a:lvl4pPr>
            <a:lvl5pPr marL="2056724" indent="-228524" eaLnBrk="0" hangingPunct="0">
              <a:defRPr sz="2400">
                <a:solidFill>
                  <a:schemeClr val="tx1"/>
                </a:solidFill>
                <a:latin typeface="Arial" charset="0"/>
              </a:defRPr>
            </a:lvl5pPr>
            <a:lvl6pPr marL="2513773" indent="-228524" eaLnBrk="0" fontAlgn="base" hangingPunct="0">
              <a:spcBef>
                <a:spcPct val="0"/>
              </a:spcBef>
              <a:spcAft>
                <a:spcPct val="0"/>
              </a:spcAft>
              <a:defRPr sz="2400">
                <a:solidFill>
                  <a:schemeClr val="tx1"/>
                </a:solidFill>
                <a:latin typeface="Arial" charset="0"/>
              </a:defRPr>
            </a:lvl6pPr>
            <a:lvl7pPr marL="2970823" indent="-228524" eaLnBrk="0" fontAlgn="base" hangingPunct="0">
              <a:spcBef>
                <a:spcPct val="0"/>
              </a:spcBef>
              <a:spcAft>
                <a:spcPct val="0"/>
              </a:spcAft>
              <a:defRPr sz="2400">
                <a:solidFill>
                  <a:schemeClr val="tx1"/>
                </a:solidFill>
                <a:latin typeface="Arial" charset="0"/>
              </a:defRPr>
            </a:lvl7pPr>
            <a:lvl8pPr marL="3427873" indent="-228524" eaLnBrk="0" fontAlgn="base" hangingPunct="0">
              <a:spcBef>
                <a:spcPct val="0"/>
              </a:spcBef>
              <a:spcAft>
                <a:spcPct val="0"/>
              </a:spcAft>
              <a:defRPr sz="2400">
                <a:solidFill>
                  <a:schemeClr val="tx1"/>
                </a:solidFill>
                <a:latin typeface="Arial" charset="0"/>
              </a:defRPr>
            </a:lvl8pPr>
            <a:lvl9pPr marL="3884923" indent="-228524" eaLnBrk="0" fontAlgn="base" hangingPunct="0">
              <a:spcBef>
                <a:spcPct val="0"/>
              </a:spcBef>
              <a:spcAft>
                <a:spcPct val="0"/>
              </a:spcAft>
              <a:defRPr sz="2400">
                <a:solidFill>
                  <a:schemeClr val="tx1"/>
                </a:solidFill>
                <a:latin typeface="Arial" charset="0"/>
              </a:defRPr>
            </a:lvl9pPr>
          </a:lstStyle>
          <a:p>
            <a:fld id="{79440DED-2A62-4CFC-A2B2-B17A4977390D}" type="slidenum">
              <a:rPr lang="fr-FR" sz="1200">
                <a:latin typeface="Arial Black" pitchFamily="34" charset="0"/>
              </a:rPr>
              <a:pPr/>
              <a:t>8</a:t>
            </a:fld>
            <a:endParaRPr lang="fr-FR" sz="1200">
              <a:latin typeface="Arial Black" pitchFamily="34" charset="0"/>
            </a:endParaRPr>
          </a:p>
        </p:txBody>
      </p:sp>
      <p:sp>
        <p:nvSpPr>
          <p:cNvPr id="65539" name="Rectangle 1026"/>
          <p:cNvSpPr>
            <a:spLocks noGrp="1" noRot="1" noChangeAspect="1" noChangeArrowheads="1" noTextEdit="1"/>
          </p:cNvSpPr>
          <p:nvPr>
            <p:ph type="sldImg"/>
          </p:nvPr>
        </p:nvSpPr>
        <p:spPr>
          <a:solidFill>
            <a:srgbClr val="FFFFFF"/>
          </a:solidFill>
          <a:ln/>
        </p:spPr>
      </p:sp>
      <p:sp>
        <p:nvSpPr>
          <p:cNvPr id="65540"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fr-FR" sz="1400" dirty="0">
                <a:latin typeface="Garamond" pitchFamily="18" charset="0"/>
              </a:rPr>
              <a:t>Cohérence entre les dispositions internationales et le dispositif législatif et réglementaire français.</a:t>
            </a:r>
          </a:p>
          <a:p>
            <a:pPr eaLnBrk="1" hangingPunct="1"/>
            <a:r>
              <a:rPr lang="fr-FR" sz="1400" dirty="0">
                <a:latin typeface="Garamond" pitchFamily="18" charset="0"/>
              </a:rPr>
              <a:t>Historiquement, les choses se sont aussi organisées ainsi :  OMI / EMSA /  France</a:t>
            </a:r>
          </a:p>
          <a:p>
            <a:pPr eaLnBrk="1" hangingPunct="1"/>
            <a:r>
              <a:rPr lang="fr-FR" sz="1400" b="1" dirty="0">
                <a:latin typeface="Garamond" pitchFamily="18" charset="0"/>
              </a:rPr>
              <a:t>La résolution MSC 255 (84) </a:t>
            </a:r>
            <a:r>
              <a:rPr lang="fr-FR" sz="1400" b="1" dirty="0" smtClean="0">
                <a:latin typeface="Garamond" pitchFamily="18" charset="0"/>
              </a:rPr>
              <a:t>: </a:t>
            </a:r>
          </a:p>
          <a:p>
            <a:pPr eaLnBrk="1" hangingPunct="1"/>
            <a:r>
              <a:rPr lang="fr-FR" sz="1400" dirty="0" smtClean="0">
                <a:latin typeface="Garamond" pitchFamily="18" charset="0"/>
              </a:rPr>
              <a:t>Adoption </a:t>
            </a:r>
            <a:r>
              <a:rPr lang="fr-FR" sz="1400" dirty="0">
                <a:latin typeface="Garamond" pitchFamily="18" charset="0"/>
              </a:rPr>
              <a:t>du code de normes internationales et pratiques recommandées applicables à une enquête de sécurité sur un accident de mer ou un incident de mer (code pour les enquêtes sur les accidents)</a:t>
            </a:r>
          </a:p>
          <a:p>
            <a:pPr eaLnBrk="1" hangingPunct="1"/>
            <a:r>
              <a:rPr lang="fr-FR" sz="1400" b="1" dirty="0">
                <a:latin typeface="Garamond" pitchFamily="18" charset="0"/>
              </a:rPr>
              <a:t>La résolution A 849 :  </a:t>
            </a:r>
            <a:endParaRPr lang="fr-FR" sz="1400" b="1" dirty="0" smtClean="0">
              <a:latin typeface="Garamond" pitchFamily="18" charset="0"/>
            </a:endParaRPr>
          </a:p>
          <a:p>
            <a:pPr eaLnBrk="1" hangingPunct="1"/>
            <a:r>
              <a:rPr lang="fr-FR" sz="1400" dirty="0" smtClean="0">
                <a:latin typeface="Garamond" pitchFamily="18" charset="0"/>
              </a:rPr>
              <a:t>Code </a:t>
            </a:r>
            <a:r>
              <a:rPr lang="fr-FR" sz="1400" dirty="0">
                <a:latin typeface="Garamond" pitchFamily="18" charset="0"/>
              </a:rPr>
              <a:t>pour la conduite des enquêtes sur les accidents et les incidents de mer</a:t>
            </a:r>
            <a:r>
              <a:rPr lang="fr-FR" sz="1400" dirty="0" smtClean="0">
                <a:latin typeface="Garamond" pitchFamily="18" charset="0"/>
              </a:rPr>
              <a:t>.</a:t>
            </a:r>
          </a:p>
          <a:p>
            <a:pPr eaLnBrk="1" hangingPunct="1"/>
            <a:endParaRPr lang="fr-FR" sz="1400" dirty="0">
              <a:latin typeface="Garamond" pitchFamily="18" charset="0"/>
            </a:endParaRPr>
          </a:p>
          <a:p>
            <a:pPr eaLnBrk="1" hangingPunct="1"/>
            <a:r>
              <a:rPr lang="fr-FR" sz="1400" b="1" dirty="0">
                <a:latin typeface="Garamond" pitchFamily="18" charset="0"/>
              </a:rPr>
              <a:t>Et la résolution A 884 : </a:t>
            </a:r>
            <a:r>
              <a:rPr lang="fr-FR" sz="1400" dirty="0">
                <a:latin typeface="Garamond" pitchFamily="18" charset="0"/>
              </a:rPr>
              <a:t>	</a:t>
            </a:r>
            <a:endParaRPr lang="fr-FR" sz="1400" dirty="0" smtClean="0">
              <a:latin typeface="Garamond" pitchFamily="18" charset="0"/>
            </a:endParaRPr>
          </a:p>
          <a:p>
            <a:pPr eaLnBrk="1" hangingPunct="1"/>
            <a:r>
              <a:rPr lang="fr-FR" sz="1400" dirty="0" smtClean="0">
                <a:latin typeface="Garamond" pitchFamily="18" charset="0"/>
              </a:rPr>
              <a:t>Amendements </a:t>
            </a:r>
            <a:r>
              <a:rPr lang="fr-FR" sz="1400" dirty="0">
                <a:latin typeface="Garamond" pitchFamily="18" charset="0"/>
              </a:rPr>
              <a:t>au code pour la conduite des enquêtes sur les accidents et les incidents de mer</a:t>
            </a:r>
          </a:p>
          <a:p>
            <a:pPr eaLnBrk="1" hangingPunct="1"/>
            <a:endParaRPr lang="fr-FR" sz="1400" dirty="0">
              <a:latin typeface="Garamond"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706" indent="-285656" eaLnBrk="0" hangingPunct="0">
              <a:defRPr sz="2400">
                <a:solidFill>
                  <a:schemeClr val="tx1"/>
                </a:solidFill>
                <a:latin typeface="Arial" charset="0"/>
              </a:defRPr>
            </a:lvl2pPr>
            <a:lvl3pPr marL="1142624" indent="-228524" eaLnBrk="0" hangingPunct="0">
              <a:defRPr sz="2400">
                <a:solidFill>
                  <a:schemeClr val="tx1"/>
                </a:solidFill>
                <a:latin typeface="Arial" charset="0"/>
              </a:defRPr>
            </a:lvl3pPr>
            <a:lvl4pPr marL="1599674" indent="-228524" eaLnBrk="0" hangingPunct="0">
              <a:defRPr sz="2400">
                <a:solidFill>
                  <a:schemeClr val="tx1"/>
                </a:solidFill>
                <a:latin typeface="Arial" charset="0"/>
              </a:defRPr>
            </a:lvl4pPr>
            <a:lvl5pPr marL="2056724" indent="-228524" eaLnBrk="0" hangingPunct="0">
              <a:defRPr sz="2400">
                <a:solidFill>
                  <a:schemeClr val="tx1"/>
                </a:solidFill>
                <a:latin typeface="Arial" charset="0"/>
              </a:defRPr>
            </a:lvl5pPr>
            <a:lvl6pPr marL="2513773" indent="-228524" eaLnBrk="0" fontAlgn="base" hangingPunct="0">
              <a:spcBef>
                <a:spcPct val="0"/>
              </a:spcBef>
              <a:spcAft>
                <a:spcPct val="0"/>
              </a:spcAft>
              <a:defRPr sz="2400">
                <a:solidFill>
                  <a:schemeClr val="tx1"/>
                </a:solidFill>
                <a:latin typeface="Arial" charset="0"/>
              </a:defRPr>
            </a:lvl6pPr>
            <a:lvl7pPr marL="2970823" indent="-228524" eaLnBrk="0" fontAlgn="base" hangingPunct="0">
              <a:spcBef>
                <a:spcPct val="0"/>
              </a:spcBef>
              <a:spcAft>
                <a:spcPct val="0"/>
              </a:spcAft>
              <a:defRPr sz="2400">
                <a:solidFill>
                  <a:schemeClr val="tx1"/>
                </a:solidFill>
                <a:latin typeface="Arial" charset="0"/>
              </a:defRPr>
            </a:lvl7pPr>
            <a:lvl8pPr marL="3427873" indent="-228524" eaLnBrk="0" fontAlgn="base" hangingPunct="0">
              <a:spcBef>
                <a:spcPct val="0"/>
              </a:spcBef>
              <a:spcAft>
                <a:spcPct val="0"/>
              </a:spcAft>
              <a:defRPr sz="2400">
                <a:solidFill>
                  <a:schemeClr val="tx1"/>
                </a:solidFill>
                <a:latin typeface="Arial" charset="0"/>
              </a:defRPr>
            </a:lvl8pPr>
            <a:lvl9pPr marL="3884923" indent="-228524" eaLnBrk="0" fontAlgn="base" hangingPunct="0">
              <a:spcBef>
                <a:spcPct val="0"/>
              </a:spcBef>
              <a:spcAft>
                <a:spcPct val="0"/>
              </a:spcAft>
              <a:defRPr sz="2400">
                <a:solidFill>
                  <a:schemeClr val="tx1"/>
                </a:solidFill>
                <a:latin typeface="Arial" charset="0"/>
              </a:defRPr>
            </a:lvl9pPr>
          </a:lstStyle>
          <a:p>
            <a:fld id="{D622D4FF-8E4F-40BF-8EC1-B2DC35B16377}" type="slidenum">
              <a:rPr lang="fr-FR" sz="1200">
                <a:latin typeface="Arial Black" pitchFamily="34" charset="0"/>
              </a:rPr>
              <a:pPr/>
              <a:t>9</a:t>
            </a:fld>
            <a:endParaRPr lang="fr-FR" sz="1200">
              <a:latin typeface="Arial Black" pitchFamily="34" charset="0"/>
            </a:endParaRPr>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fr-FR" sz="1400" dirty="0">
                <a:latin typeface="Garamond" pitchFamily="18" charset="0"/>
              </a:rPr>
              <a:t>En particulier, elle encadre l’organisation de la coopération entre Etats Membres pour les enquêtes concernant plus d’un Etat Membre</a:t>
            </a:r>
          </a:p>
          <a:p>
            <a:pPr eaLnBrk="1" hangingPunct="1"/>
            <a:r>
              <a:rPr lang="fr-FR" sz="1400" dirty="0">
                <a:latin typeface="Garamond" pitchFamily="18" charset="0"/>
              </a:rPr>
              <a:t>Les contacts mél ou téléphoniques sont pluriquotidiens</a:t>
            </a:r>
          </a:p>
          <a:p>
            <a:pPr eaLnBrk="1" hangingPunct="1"/>
            <a:r>
              <a:rPr lang="fr-FR" sz="1400" dirty="0">
                <a:latin typeface="Garamond" pitchFamily="18" charset="0"/>
              </a:rPr>
              <a:t>Les visites sont pluri annuelles</a:t>
            </a:r>
          </a:p>
          <a:p>
            <a:pPr eaLnBrk="1" hangingPunct="1"/>
            <a:r>
              <a:rPr lang="fr-FR" sz="1400" dirty="0">
                <a:latin typeface="Garamond" pitchFamily="18" charset="0"/>
              </a:rPr>
              <a:t>La France a été visitée par une délégation de la commission en mars 2014  	AUDIT ?  CONTRÔLE ?</a:t>
            </a:r>
          </a:p>
          <a:p>
            <a:pPr eaLnBrk="1" hangingPunct="1"/>
            <a:r>
              <a:rPr lang="fr-FR" sz="1400" dirty="0">
                <a:latin typeface="Garamond" pitchFamily="18" charset="0"/>
              </a:rPr>
              <a:t>La BDD … usine à gaz </a:t>
            </a:r>
            <a:r>
              <a:rPr lang="fr-FR" sz="1400" dirty="0" smtClean="0">
                <a:latin typeface="Garamond" pitchFamily="18" charset="0"/>
              </a:rPr>
              <a:t>??????????????</a:t>
            </a:r>
          </a:p>
          <a:p>
            <a:pPr eaLnBrk="1" hangingPunct="1"/>
            <a:endParaRPr lang="fr-FR" sz="1400" dirty="0">
              <a:latin typeface="Garamond" pitchFamily="18" charset="0"/>
            </a:endParaRPr>
          </a:p>
          <a:p>
            <a:pPr eaLnBrk="1" hangingPunct="1"/>
            <a:r>
              <a:rPr lang="fr-FR" sz="1400" dirty="0" smtClean="0">
                <a:latin typeface="Garamond" pitchFamily="18" charset="0"/>
              </a:rPr>
              <a:t>Quelques commentaires critiques de la part d’autres Etats Membres sur la charge de travail que représente l’entretien de la Base de données européenne (EMCIP).</a:t>
            </a:r>
            <a:endParaRPr lang="fr-FR" sz="1400" dirty="0">
              <a:latin typeface="Garamond" pitchFamily="18" charset="0"/>
            </a:endParaRPr>
          </a:p>
          <a:p>
            <a:pPr eaLnBrk="1" hangingPunct="1"/>
            <a:r>
              <a:rPr lang="fr-FR" sz="1400" dirty="0" err="1">
                <a:latin typeface="Garamond" pitchFamily="18" charset="0"/>
              </a:rPr>
              <a:t>Pesadelo</a:t>
            </a:r>
            <a:r>
              <a:rPr lang="fr-FR" sz="1400" dirty="0">
                <a:latin typeface="Garamond" pitchFamily="18" charset="0"/>
              </a:rPr>
              <a:t> / </a:t>
            </a:r>
            <a:r>
              <a:rPr lang="fr-FR" sz="1400" dirty="0" err="1">
                <a:latin typeface="Garamond" pitchFamily="18" charset="0"/>
              </a:rPr>
              <a:t>Nightmare</a:t>
            </a:r>
            <a:r>
              <a:rPr lang="fr-FR" sz="1400" dirty="0">
                <a:latin typeface="Garamond" pitchFamily="18" charset="0"/>
              </a:rPr>
              <a:t> / </a:t>
            </a:r>
            <a:r>
              <a:rPr lang="fr-FR" sz="1400" dirty="0" err="1">
                <a:latin typeface="Garamond" pitchFamily="18" charset="0"/>
              </a:rPr>
              <a:t>Incubo</a:t>
            </a:r>
            <a:r>
              <a:rPr lang="fr-FR" sz="1400" dirty="0">
                <a:latin typeface="Garamond" pitchFamily="18" charset="0"/>
              </a:rPr>
              <a:t> / </a:t>
            </a:r>
            <a:r>
              <a:rPr lang="fr-FR" sz="1400" dirty="0" err="1">
                <a:latin typeface="Garamond" pitchFamily="18" charset="0"/>
              </a:rPr>
              <a:t>Alptraum</a:t>
            </a:r>
            <a:r>
              <a:rPr lang="fr-FR" sz="1400" dirty="0">
                <a:latin typeface="Garamond" pitchFamily="18" charset="0"/>
              </a:rPr>
              <a:t> … CAUCHEMAR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0F7AE5A-E236-4EAD-B166-880BF36599CA}" type="slidenum">
              <a:rPr lang="fr-FR"/>
              <a:pPr>
                <a:defRPr/>
              </a:pPr>
              <a:t>‹N°›</a:t>
            </a:fld>
            <a:endParaRPr lang="fr-FR"/>
          </a:p>
        </p:txBody>
      </p:sp>
    </p:spTree>
    <p:extLst>
      <p:ext uri="{BB962C8B-B14F-4D97-AF65-F5344CB8AC3E}">
        <p14:creationId xmlns:p14="http://schemas.microsoft.com/office/powerpoint/2010/main" val="79780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C6EE2EE-51F2-4DE5-9142-08BB986BB010}" type="slidenum">
              <a:rPr lang="fr-FR"/>
              <a:pPr>
                <a:defRPr/>
              </a:pPr>
              <a:t>‹N°›</a:t>
            </a:fld>
            <a:endParaRPr lang="fr-FR"/>
          </a:p>
        </p:txBody>
      </p:sp>
    </p:spTree>
    <p:extLst>
      <p:ext uri="{BB962C8B-B14F-4D97-AF65-F5344CB8AC3E}">
        <p14:creationId xmlns:p14="http://schemas.microsoft.com/office/powerpoint/2010/main" val="18997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D8CB4CE-CE0F-4B05-A153-4ACF996EEFEE}" type="slidenum">
              <a:rPr lang="fr-FR"/>
              <a:pPr>
                <a:defRPr/>
              </a:pPr>
              <a:t>‹N°›</a:t>
            </a:fld>
            <a:endParaRPr lang="fr-FR"/>
          </a:p>
        </p:txBody>
      </p:sp>
    </p:spTree>
    <p:extLst>
      <p:ext uri="{BB962C8B-B14F-4D97-AF65-F5344CB8AC3E}">
        <p14:creationId xmlns:p14="http://schemas.microsoft.com/office/powerpoint/2010/main" val="1247413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5800" y="609600"/>
            <a:ext cx="7772400" cy="54864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F51C69D4-22BE-420D-AB02-F15DC5692646}" type="slidenum">
              <a:rPr lang="fr-FR"/>
              <a:pPr>
                <a:defRPr/>
              </a:pPr>
              <a:t>‹N°›</a:t>
            </a:fld>
            <a:endParaRPr lang="fr-FR"/>
          </a:p>
        </p:txBody>
      </p:sp>
    </p:spTree>
    <p:extLst>
      <p:ext uri="{BB962C8B-B14F-4D97-AF65-F5344CB8AC3E}">
        <p14:creationId xmlns:p14="http://schemas.microsoft.com/office/powerpoint/2010/main" val="3856343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F8D6101-3FC7-46A7-85D3-1B596CE26B8F}" type="slidenum">
              <a:rPr lang="fr-FR"/>
              <a:pPr>
                <a:defRPr/>
              </a:pPr>
              <a:t>‹N°›</a:t>
            </a:fld>
            <a:endParaRPr lang="fr-FR"/>
          </a:p>
        </p:txBody>
      </p:sp>
    </p:spTree>
    <p:extLst>
      <p:ext uri="{BB962C8B-B14F-4D97-AF65-F5344CB8AC3E}">
        <p14:creationId xmlns:p14="http://schemas.microsoft.com/office/powerpoint/2010/main" val="429389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F7462C6-2691-4A26-9C67-5EDCA3038D7A}" type="slidenum">
              <a:rPr lang="fr-FR"/>
              <a:pPr>
                <a:defRPr/>
              </a:pPr>
              <a:t>‹N°›</a:t>
            </a:fld>
            <a:endParaRPr lang="fr-FR"/>
          </a:p>
        </p:txBody>
      </p:sp>
    </p:spTree>
    <p:extLst>
      <p:ext uri="{BB962C8B-B14F-4D97-AF65-F5344CB8AC3E}">
        <p14:creationId xmlns:p14="http://schemas.microsoft.com/office/powerpoint/2010/main" val="1738741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9A6DBA1-C83B-4618-9C30-C7A986DA4E93}" type="slidenum">
              <a:rPr lang="fr-FR"/>
              <a:pPr>
                <a:defRPr/>
              </a:pPr>
              <a:t>‹N°›</a:t>
            </a:fld>
            <a:endParaRPr lang="fr-FR"/>
          </a:p>
        </p:txBody>
      </p:sp>
    </p:spTree>
    <p:extLst>
      <p:ext uri="{BB962C8B-B14F-4D97-AF65-F5344CB8AC3E}">
        <p14:creationId xmlns:p14="http://schemas.microsoft.com/office/powerpoint/2010/main" val="1950859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EC059862-41B0-4E93-AE3A-CBB4037E861B}" type="slidenum">
              <a:rPr lang="fr-FR"/>
              <a:pPr>
                <a:defRPr/>
              </a:pPr>
              <a:t>‹N°›</a:t>
            </a:fld>
            <a:endParaRPr lang="fr-FR"/>
          </a:p>
        </p:txBody>
      </p:sp>
    </p:spTree>
    <p:extLst>
      <p:ext uri="{BB962C8B-B14F-4D97-AF65-F5344CB8AC3E}">
        <p14:creationId xmlns:p14="http://schemas.microsoft.com/office/powerpoint/2010/main" val="1453118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9E0739CB-00AF-4995-B3C5-44303D7D7BF7}" type="slidenum">
              <a:rPr lang="fr-FR"/>
              <a:pPr>
                <a:defRPr/>
              </a:pPr>
              <a:t>‹N°›</a:t>
            </a:fld>
            <a:endParaRPr lang="fr-FR"/>
          </a:p>
        </p:txBody>
      </p:sp>
    </p:spTree>
    <p:extLst>
      <p:ext uri="{BB962C8B-B14F-4D97-AF65-F5344CB8AC3E}">
        <p14:creationId xmlns:p14="http://schemas.microsoft.com/office/powerpoint/2010/main" val="4287045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ED17A972-1FC1-4439-A722-B20003FB6443}" type="slidenum">
              <a:rPr lang="fr-FR"/>
              <a:pPr>
                <a:defRPr/>
              </a:pPr>
              <a:t>‹N°›</a:t>
            </a:fld>
            <a:endParaRPr lang="fr-FR"/>
          </a:p>
        </p:txBody>
      </p:sp>
    </p:spTree>
    <p:extLst>
      <p:ext uri="{BB962C8B-B14F-4D97-AF65-F5344CB8AC3E}">
        <p14:creationId xmlns:p14="http://schemas.microsoft.com/office/powerpoint/2010/main" val="453359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5B93526-61A1-4141-B40B-61DA15951FC7}" type="slidenum">
              <a:rPr lang="fr-FR"/>
              <a:pPr>
                <a:defRPr/>
              </a:pPr>
              <a:t>‹N°›</a:t>
            </a:fld>
            <a:endParaRPr lang="fr-FR"/>
          </a:p>
        </p:txBody>
      </p:sp>
    </p:spTree>
    <p:extLst>
      <p:ext uri="{BB962C8B-B14F-4D97-AF65-F5344CB8AC3E}">
        <p14:creationId xmlns:p14="http://schemas.microsoft.com/office/powerpoint/2010/main" val="4230148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1B64DAD-3EAB-4842-8778-87E61422D28F}" type="slidenum">
              <a:rPr lang="fr-FR"/>
              <a:pPr>
                <a:defRPr/>
              </a:pPr>
              <a:t>‹N°›</a:t>
            </a:fld>
            <a:endParaRPr lang="fr-FR"/>
          </a:p>
        </p:txBody>
      </p:sp>
    </p:spTree>
    <p:extLst>
      <p:ext uri="{BB962C8B-B14F-4D97-AF65-F5344CB8AC3E}">
        <p14:creationId xmlns:p14="http://schemas.microsoft.com/office/powerpoint/2010/main" val="1475737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660AA"/>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249860"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fr-FR"/>
          </a:p>
        </p:txBody>
      </p:sp>
      <p:sp>
        <p:nvSpPr>
          <p:cNvPr id="249861"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chemeClr val="bg1"/>
                </a:solidFill>
                <a:latin typeface="Times New Roman" charset="0"/>
              </a:defRPr>
            </a:lvl1pPr>
          </a:lstStyle>
          <a:p>
            <a:pPr>
              <a:defRPr/>
            </a:pPr>
            <a:endParaRPr lang="fr-FR"/>
          </a:p>
        </p:txBody>
      </p:sp>
      <p:sp>
        <p:nvSpPr>
          <p:cNvPr id="249862"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chemeClr val="bg1"/>
                </a:solidFill>
                <a:latin typeface="Times New Roman" charset="0"/>
              </a:defRPr>
            </a:lvl1pPr>
          </a:lstStyle>
          <a:p>
            <a:pPr>
              <a:defRPr/>
            </a:pPr>
            <a:fld id="{2157989A-CA0F-4B94-AB63-C2D87983B41C}"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dt="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Arial" charset="0"/>
        </a:defRPr>
      </a:lvl2pPr>
      <a:lvl3pPr algn="ctr" rtl="0" eaLnBrk="0" fontAlgn="base" hangingPunct="0">
        <a:spcBef>
          <a:spcPct val="0"/>
        </a:spcBef>
        <a:spcAft>
          <a:spcPct val="0"/>
        </a:spcAft>
        <a:defRPr sz="4000">
          <a:solidFill>
            <a:schemeClr val="bg1"/>
          </a:solidFill>
          <a:latin typeface="Arial" charset="0"/>
        </a:defRPr>
      </a:lvl3pPr>
      <a:lvl4pPr algn="ctr" rtl="0" eaLnBrk="0" fontAlgn="base" hangingPunct="0">
        <a:spcBef>
          <a:spcPct val="0"/>
        </a:spcBef>
        <a:spcAft>
          <a:spcPct val="0"/>
        </a:spcAft>
        <a:defRPr sz="4000">
          <a:solidFill>
            <a:schemeClr val="bg1"/>
          </a:solidFill>
          <a:latin typeface="Arial" charset="0"/>
        </a:defRPr>
      </a:lvl4pPr>
      <a:lvl5pPr algn="ctr" rtl="0" eaLnBrk="0" fontAlgn="base" hangingPunct="0">
        <a:spcBef>
          <a:spcPct val="0"/>
        </a:spcBef>
        <a:spcAft>
          <a:spcPct val="0"/>
        </a:spcAft>
        <a:defRPr sz="4000">
          <a:solidFill>
            <a:schemeClr val="bg1"/>
          </a:solidFill>
          <a:latin typeface="Arial" charset="0"/>
        </a:defRPr>
      </a:lvl5pPr>
      <a:lvl6pPr marL="457200" algn="ctr" rtl="0" fontAlgn="base">
        <a:spcBef>
          <a:spcPct val="0"/>
        </a:spcBef>
        <a:spcAft>
          <a:spcPct val="0"/>
        </a:spcAft>
        <a:defRPr sz="4000">
          <a:solidFill>
            <a:schemeClr val="bg1"/>
          </a:solidFill>
          <a:latin typeface="Arial" charset="0"/>
        </a:defRPr>
      </a:lvl6pPr>
      <a:lvl7pPr marL="914400" algn="ctr" rtl="0" fontAlgn="base">
        <a:spcBef>
          <a:spcPct val="0"/>
        </a:spcBef>
        <a:spcAft>
          <a:spcPct val="0"/>
        </a:spcAft>
        <a:defRPr sz="4000">
          <a:solidFill>
            <a:schemeClr val="bg1"/>
          </a:solidFill>
          <a:latin typeface="Arial" charset="0"/>
        </a:defRPr>
      </a:lvl7pPr>
      <a:lvl8pPr marL="1371600" algn="ctr" rtl="0" fontAlgn="base">
        <a:spcBef>
          <a:spcPct val="0"/>
        </a:spcBef>
        <a:spcAft>
          <a:spcPct val="0"/>
        </a:spcAft>
        <a:defRPr sz="4000">
          <a:solidFill>
            <a:schemeClr val="bg1"/>
          </a:solidFill>
          <a:latin typeface="Arial" charset="0"/>
        </a:defRPr>
      </a:lvl8pPr>
      <a:lvl9pPr marL="1828800" algn="ctr" rtl="0" fontAlgn="base">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Times New Roman" charset="0"/>
        </a:defRPr>
      </a:lvl2pPr>
      <a:lvl3pPr marL="1143000" indent="-228600" algn="l" rtl="0" eaLnBrk="0" fontAlgn="base" hangingPunct="0">
        <a:spcBef>
          <a:spcPct val="20000"/>
        </a:spcBef>
        <a:spcAft>
          <a:spcPct val="0"/>
        </a:spcAft>
        <a:buChar char="•"/>
        <a:defRPr sz="2400">
          <a:solidFill>
            <a:schemeClr val="bg1"/>
          </a:solidFill>
          <a:latin typeface="Times New Roman" charset="0"/>
        </a:defRPr>
      </a:lvl3pPr>
      <a:lvl4pPr marL="1600200" indent="-228600" algn="l" rtl="0" eaLnBrk="0" fontAlgn="base" hangingPunct="0">
        <a:spcBef>
          <a:spcPct val="20000"/>
        </a:spcBef>
        <a:spcAft>
          <a:spcPct val="0"/>
        </a:spcAft>
        <a:buChar char="–"/>
        <a:defRPr sz="2000">
          <a:solidFill>
            <a:schemeClr val="bg1"/>
          </a:solidFill>
          <a:latin typeface="Times New Roman" charset="0"/>
        </a:defRPr>
      </a:lvl4pPr>
      <a:lvl5pPr marL="2057400" indent="-228600" algn="l" rtl="0" eaLnBrk="0" fontAlgn="base" hangingPunct="0">
        <a:spcBef>
          <a:spcPct val="20000"/>
        </a:spcBef>
        <a:spcAft>
          <a:spcPct val="0"/>
        </a:spcAft>
        <a:buChar char="»"/>
        <a:defRPr sz="2000">
          <a:solidFill>
            <a:schemeClr val="bg1"/>
          </a:solidFill>
          <a:latin typeface="Times New Roman" charset="0"/>
        </a:defRPr>
      </a:lvl5pPr>
      <a:lvl6pPr marL="2514600" indent="-228600" algn="l" rtl="0" fontAlgn="base">
        <a:spcBef>
          <a:spcPct val="20000"/>
        </a:spcBef>
        <a:spcAft>
          <a:spcPct val="0"/>
        </a:spcAft>
        <a:buChar char="»"/>
        <a:defRPr sz="2000">
          <a:solidFill>
            <a:schemeClr val="bg1"/>
          </a:solidFill>
          <a:latin typeface="Times New Roman" charset="0"/>
        </a:defRPr>
      </a:lvl6pPr>
      <a:lvl7pPr marL="2971800" indent="-228600" algn="l" rtl="0" fontAlgn="base">
        <a:spcBef>
          <a:spcPct val="20000"/>
        </a:spcBef>
        <a:spcAft>
          <a:spcPct val="0"/>
        </a:spcAft>
        <a:buChar char="»"/>
        <a:defRPr sz="2000">
          <a:solidFill>
            <a:schemeClr val="bg1"/>
          </a:solidFill>
          <a:latin typeface="Times New Roman" charset="0"/>
        </a:defRPr>
      </a:lvl7pPr>
      <a:lvl8pPr marL="3429000" indent="-228600" algn="l" rtl="0" fontAlgn="base">
        <a:spcBef>
          <a:spcPct val="20000"/>
        </a:spcBef>
        <a:spcAft>
          <a:spcPct val="0"/>
        </a:spcAft>
        <a:buChar char="»"/>
        <a:defRPr sz="2000">
          <a:solidFill>
            <a:schemeClr val="bg1"/>
          </a:solidFill>
          <a:latin typeface="Times New Roman" charset="0"/>
        </a:defRPr>
      </a:lvl8pPr>
      <a:lvl9pPr marL="3886200" indent="-228600" algn="l" rtl="0" fontAlgn="base">
        <a:spcBef>
          <a:spcPct val="20000"/>
        </a:spcBef>
        <a:spcAft>
          <a:spcPct val="0"/>
        </a:spcAft>
        <a:buChar char="»"/>
        <a:defRPr sz="2000">
          <a:solidFill>
            <a:schemeClr val="bg1"/>
          </a:solidFill>
          <a:latin typeface="Times New Roman"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1.png"/><Relationship Id="rId7" Type="http://schemas.openxmlformats.org/officeDocument/2006/relationships/image" Target="../media/image5.emf"/><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emf"/><Relationship Id="rId15" Type="http://schemas.openxmlformats.org/officeDocument/2006/relationships/image" Target="../media/image13.jpeg"/><Relationship Id="rId10" Type="http://schemas.openxmlformats.org/officeDocument/2006/relationships/image" Target="../media/image8.jpeg"/><Relationship Id="rId19" Type="http://schemas.microsoft.com/office/2007/relationships/hdphoto" Target="../media/hdphoto1.wdp"/><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0.xml.rels><?xml version="1.0" encoding="UTF-8" standalone="yes"?>
<Relationships xmlns="http://schemas.openxmlformats.org/package/2006/relationships"><Relationship Id="rId3" Type="http://schemas.openxmlformats.org/officeDocument/2006/relationships/hyperlink" Target="DUEM.ppt#-1,20,Le d&#233;roulement de l&#8217;enqu&#234;t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27.gif"/><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8"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1213" y="519113"/>
            <a:ext cx="3341687"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1909763" y="115888"/>
            <a:ext cx="7078662" cy="2089150"/>
          </a:xfrm>
          <a:extLst/>
        </p:spPr>
        <p:txBody>
          <a:bodyPr/>
          <a:lstStyle/>
          <a:p>
            <a:pPr eaLnBrk="1" hangingPunct="1">
              <a:lnSpc>
                <a:spcPct val="120000"/>
              </a:lnSpc>
              <a:defRPr/>
            </a:pPr>
            <a:r>
              <a:rPr lang="fr-FR" b="1" dirty="0" smtClean="0">
                <a:solidFill>
                  <a:srgbClr val="FF0000"/>
                </a:solidFill>
                <a:effectLst>
                  <a:outerShdw blurRad="38100" dist="38100" dir="2700000" algn="tl">
                    <a:srgbClr val="000000"/>
                  </a:outerShdw>
                </a:effectLst>
              </a:rPr>
              <a:t>Le Bureau d’Enquêtes </a:t>
            </a:r>
            <a:br>
              <a:rPr lang="fr-FR" b="1" dirty="0" smtClean="0">
                <a:solidFill>
                  <a:srgbClr val="FF0000"/>
                </a:solidFill>
                <a:effectLst>
                  <a:outerShdw blurRad="38100" dist="38100" dir="2700000" algn="tl">
                    <a:srgbClr val="000000"/>
                  </a:outerShdw>
                </a:effectLst>
              </a:rPr>
            </a:br>
            <a:r>
              <a:rPr lang="fr-FR" b="1" dirty="0" smtClean="0">
                <a:solidFill>
                  <a:srgbClr val="FF0000"/>
                </a:solidFill>
                <a:effectLst>
                  <a:outerShdw blurRad="38100" dist="38100" dir="2700000" algn="tl">
                    <a:srgbClr val="000000"/>
                  </a:outerShdw>
                </a:effectLst>
              </a:rPr>
              <a:t>sur les Evénements de Mer</a:t>
            </a:r>
            <a:endParaRPr lang="fr-FR" sz="3600" b="1" dirty="0" smtClean="0">
              <a:solidFill>
                <a:srgbClr val="FF0000"/>
              </a:solidFill>
            </a:endParaRPr>
          </a:p>
        </p:txBody>
      </p:sp>
      <p:sp>
        <p:nvSpPr>
          <p:cNvPr id="2051" name="Rectangle 3"/>
          <p:cNvSpPr>
            <a:spLocks noGrp="1" noChangeArrowheads="1"/>
          </p:cNvSpPr>
          <p:nvPr>
            <p:ph type="subTitle" idx="1"/>
          </p:nvPr>
        </p:nvSpPr>
        <p:spPr>
          <a:xfrm>
            <a:off x="6516216" y="5949280"/>
            <a:ext cx="2406650" cy="634020"/>
          </a:xfrm>
        </p:spPr>
        <p:txBody>
          <a:bodyPr>
            <a:spAutoFit/>
          </a:bodyPr>
          <a:lstStyle/>
          <a:p>
            <a:pPr eaLnBrk="1" hangingPunct="1">
              <a:defRPr/>
            </a:pPr>
            <a:r>
              <a:rPr lang="fr-FR" sz="1600" b="1" dirty="0" smtClean="0">
                <a:solidFill>
                  <a:schemeClr val="tx1">
                    <a:lumMod val="95000"/>
                    <a:lumOff val="5000"/>
                  </a:schemeClr>
                </a:solidFill>
              </a:rPr>
              <a:t>Philippe BACQUET</a:t>
            </a:r>
          </a:p>
          <a:p>
            <a:pPr eaLnBrk="1" hangingPunct="1">
              <a:defRPr/>
            </a:pPr>
            <a:r>
              <a:rPr lang="fr-FR" sz="1600" b="1" i="1" dirty="0" smtClean="0">
                <a:solidFill>
                  <a:schemeClr val="tx1">
                    <a:lumMod val="95000"/>
                    <a:lumOff val="5000"/>
                  </a:schemeClr>
                </a:solidFill>
                <a:sym typeface="Monotype Sorts" pitchFamily="2" charset="2"/>
              </a:rPr>
              <a:t>BEA Mer</a:t>
            </a:r>
            <a:endParaRPr lang="fr-FR" sz="1600" i="1" dirty="0" smtClean="0">
              <a:solidFill>
                <a:schemeClr val="tx1">
                  <a:lumMod val="95000"/>
                  <a:lumOff val="5000"/>
                </a:schemeClr>
              </a:solidFill>
              <a:sym typeface="Monotype Sorts" pitchFamily="2" charset="2"/>
            </a:endParaRPr>
          </a:p>
        </p:txBody>
      </p:sp>
      <p:sp>
        <p:nvSpPr>
          <p:cNvPr id="2053" name="Text Box 14"/>
          <p:cNvSpPr txBox="1">
            <a:spLocks noChangeArrowheads="1"/>
          </p:cNvSpPr>
          <p:nvPr/>
        </p:nvSpPr>
        <p:spPr bwMode="auto">
          <a:xfrm>
            <a:off x="7620000" y="57150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endParaRPr lang="fr-FR">
              <a:latin typeface="Arial Black" pitchFamily="34" charset="0"/>
            </a:endParaRPr>
          </a:p>
        </p:txBody>
      </p:sp>
      <p:pic>
        <p:nvPicPr>
          <p:cNvPr id="2054" name="Picture 16" descr="logo pièc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0" y="17463"/>
            <a:ext cx="20891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5438" y="39688"/>
            <a:ext cx="3630612"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d:\pierre.bidet\Documents\BEA\Photos\Erika 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988" y="1690688"/>
            <a:ext cx="3455987" cy="221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1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725" y="2530475"/>
            <a:ext cx="3646488"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8500" y="1844675"/>
            <a:ext cx="3094038"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24338" y="82550"/>
            <a:ext cx="3395662"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Espace réservé du contenu 5" descr="D:\zz_Temp-NE-PAS-SUPPRIMER\_MG_0552.jpg"/>
          <p:cNvPicPr>
            <a:picLocks/>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68663" y="2371725"/>
            <a:ext cx="350837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988" y="3902075"/>
            <a:ext cx="3319462"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37313" y="1970088"/>
            <a:ext cx="2365375"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62238" y="109538"/>
            <a:ext cx="4246562"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8313" y="144463"/>
            <a:ext cx="2973387" cy="396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6" descr="http://www.tuxboard.com/photos/2012/01/Photo-paquebot-Costa-Concordia-640x406.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557463" y="427038"/>
            <a:ext cx="5072062" cy="321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7" name="Espace réservé du pied de page 3"/>
          <p:cNvSpPr>
            <a:spLocks noGrp="1"/>
          </p:cNvSpPr>
          <p:nvPr>
            <p:ph type="ftr" sz="quarter" idx="11"/>
          </p:nvPr>
        </p:nvSpPr>
        <p:spPr>
          <a:xfrm>
            <a:off x="2070100" y="6400800"/>
            <a:ext cx="453707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fr-FR" sz="1400" b="1" dirty="0" smtClean="0">
                <a:solidFill>
                  <a:schemeClr val="bg1"/>
                </a:solidFill>
                <a:latin typeface="Times New Roman" pitchFamily="18" charset="0"/>
              </a:rPr>
              <a:t>CESAM 14/06/2016</a:t>
            </a:r>
          </a:p>
        </p:txBody>
      </p:sp>
      <p:sp>
        <p:nvSpPr>
          <p:cNvPr id="2068" name="Espace réservé du numéro de diapositive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558D588-1B29-41C3-AD86-D2DDB3BB0F17}" type="slidenum">
              <a:rPr lang="fr-FR" sz="1400" smtClean="0">
                <a:solidFill>
                  <a:schemeClr val="bg1"/>
                </a:solidFill>
                <a:latin typeface="Times New Roman" pitchFamily="18" charset="0"/>
              </a:rPr>
              <a:pPr eaLnBrk="1" hangingPunct="1"/>
              <a:t>1</a:t>
            </a:fld>
            <a:endParaRPr lang="fr-FR" sz="1400" smtClean="0">
              <a:solidFill>
                <a:schemeClr val="bg1"/>
              </a:solidFill>
              <a:latin typeface="Times New Roman" pitchFamily="18" charset="0"/>
            </a:endParaRPr>
          </a:p>
        </p:txBody>
      </p:sp>
      <p:pic>
        <p:nvPicPr>
          <p:cNvPr id="89089" name="Picture 1"/>
          <p:cNvPicPr>
            <a:picLocks noChangeAspect="1" noChangeArrowheads="1"/>
          </p:cNvPicPr>
          <p:nvPr/>
        </p:nvPicPr>
        <p:blipFill>
          <a:blip r:embed="rId16" cstate="print"/>
          <a:srcRect/>
          <a:stretch>
            <a:fillRect/>
          </a:stretch>
        </p:blipFill>
        <p:spPr bwMode="auto">
          <a:xfrm>
            <a:off x="3635896" y="4437112"/>
            <a:ext cx="3133071" cy="1779662"/>
          </a:xfrm>
          <a:prstGeom prst="rect">
            <a:avLst/>
          </a:prstGeom>
          <a:noFill/>
          <a:ln w="9525">
            <a:noFill/>
            <a:miter lim="800000"/>
            <a:headEnd/>
            <a:tailEnd/>
          </a:ln>
        </p:spPr>
      </p:pic>
      <p:pic>
        <p:nvPicPr>
          <p:cNvPr id="3091" name="Picture 1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232150" y="3644900"/>
            <a:ext cx="4524375"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 24"/>
          <p:cNvPicPr/>
          <p:nvPr/>
        </p:nvPicPr>
        <p:blipFill>
          <a:blip r:embed="rId18">
            <a:extLst>
              <a:ext uri="{BEBA8EAE-BF5A-486C-A8C5-ECC9F3942E4B}">
                <a14:imgProps xmlns:a14="http://schemas.microsoft.com/office/drawing/2010/main">
                  <a14:imgLayer r:embed="rId19">
                    <a14:imgEffect>
                      <a14:sharpenSoften amount="50000"/>
                    </a14:imgEffect>
                  </a14:imgLayer>
                </a14:imgProps>
              </a:ext>
              <a:ext uri="{28A0092B-C50C-407E-A947-70E740481C1C}">
                <a14:useLocalDpi xmlns:a14="http://schemas.microsoft.com/office/drawing/2010/main" val="0"/>
              </a:ext>
            </a:extLst>
          </a:blip>
          <a:stretch>
            <a:fillRect/>
          </a:stretch>
        </p:blipFill>
        <p:spPr>
          <a:xfrm>
            <a:off x="2119947" y="2112328"/>
            <a:ext cx="4108237" cy="2847022"/>
          </a:xfrm>
          <a:prstGeom prst="rect">
            <a:avLst/>
          </a:prstGeom>
          <a:ln w="12700">
            <a:solidFill>
              <a:prstClr val="black"/>
            </a:solidFill>
          </a:ln>
        </p:spPr>
      </p:pic>
      <p:pic>
        <p:nvPicPr>
          <p:cNvPr id="26" name="Image 25" descr="d:\Users\pierre.bidet\Desktop\Moderm.jpg"/>
          <p:cNvPicPr/>
          <p:nvPr/>
        </p:nvPicPr>
        <p:blipFill>
          <a:blip r:embed="rId20">
            <a:extLst>
              <a:ext uri="{28A0092B-C50C-407E-A947-70E740481C1C}">
                <a14:useLocalDpi xmlns:a14="http://schemas.microsoft.com/office/drawing/2010/main" val="0"/>
              </a:ext>
            </a:extLst>
          </a:blip>
          <a:srcRect/>
          <a:stretch>
            <a:fillRect/>
          </a:stretch>
        </p:blipFill>
        <p:spPr bwMode="auto">
          <a:xfrm>
            <a:off x="3540919" y="632557"/>
            <a:ext cx="4762500" cy="31623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088"/>
                                        </p:tgtEl>
                                        <p:attrNameLst>
                                          <p:attrName>style.visibility</p:attrName>
                                        </p:attrNameLst>
                                      </p:cBhvr>
                                      <p:to>
                                        <p:strVal val="visible"/>
                                      </p:to>
                                    </p:set>
                                    <p:anim calcmode="lin" valueType="num">
                                      <p:cBhvr>
                                        <p:cTn id="14" dur="500" fill="hold"/>
                                        <p:tgtEl>
                                          <p:spTgt spid="3088"/>
                                        </p:tgtEl>
                                        <p:attrNameLst>
                                          <p:attrName>ppt_w</p:attrName>
                                        </p:attrNameLst>
                                      </p:cBhvr>
                                      <p:tavLst>
                                        <p:tav tm="0">
                                          <p:val>
                                            <p:fltVal val="0"/>
                                          </p:val>
                                        </p:tav>
                                        <p:tav tm="100000">
                                          <p:val>
                                            <p:strVal val="#ppt_w"/>
                                          </p:val>
                                        </p:tav>
                                      </p:tavLst>
                                    </p:anim>
                                    <p:anim calcmode="lin" valueType="num">
                                      <p:cBhvr>
                                        <p:cTn id="15" dur="500" fill="hold"/>
                                        <p:tgtEl>
                                          <p:spTgt spid="3088"/>
                                        </p:tgtEl>
                                        <p:attrNameLst>
                                          <p:attrName>ppt_h</p:attrName>
                                        </p:attrNameLst>
                                      </p:cBhvr>
                                      <p:tavLst>
                                        <p:tav tm="0">
                                          <p:val>
                                            <p:fltVal val="0"/>
                                          </p:val>
                                        </p:tav>
                                        <p:tav tm="100000">
                                          <p:val>
                                            <p:strVal val="#ppt_h"/>
                                          </p:val>
                                        </p:tav>
                                      </p:tavLst>
                                    </p:anim>
                                    <p:animEffect transition="in" filter="fade">
                                      <p:cBhvr>
                                        <p:cTn id="16" dur="500"/>
                                        <p:tgtEl>
                                          <p:spTgt spid="308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090"/>
                                        </p:tgtEl>
                                        <p:attrNameLst>
                                          <p:attrName>style.visibility</p:attrName>
                                        </p:attrNameLst>
                                      </p:cBhvr>
                                      <p:to>
                                        <p:strVal val="visible"/>
                                      </p:to>
                                    </p:set>
                                    <p:anim calcmode="lin" valueType="num">
                                      <p:cBhvr>
                                        <p:cTn id="21" dur="500" fill="hold"/>
                                        <p:tgtEl>
                                          <p:spTgt spid="3090"/>
                                        </p:tgtEl>
                                        <p:attrNameLst>
                                          <p:attrName>ppt_w</p:attrName>
                                        </p:attrNameLst>
                                      </p:cBhvr>
                                      <p:tavLst>
                                        <p:tav tm="0">
                                          <p:val>
                                            <p:fltVal val="0"/>
                                          </p:val>
                                        </p:tav>
                                        <p:tav tm="100000">
                                          <p:val>
                                            <p:strVal val="#ppt_w"/>
                                          </p:val>
                                        </p:tav>
                                      </p:tavLst>
                                    </p:anim>
                                    <p:anim calcmode="lin" valueType="num">
                                      <p:cBhvr>
                                        <p:cTn id="22" dur="500" fill="hold"/>
                                        <p:tgtEl>
                                          <p:spTgt spid="3090"/>
                                        </p:tgtEl>
                                        <p:attrNameLst>
                                          <p:attrName>ppt_h</p:attrName>
                                        </p:attrNameLst>
                                      </p:cBhvr>
                                      <p:tavLst>
                                        <p:tav tm="0">
                                          <p:val>
                                            <p:fltVal val="0"/>
                                          </p:val>
                                        </p:tav>
                                        <p:tav tm="100000">
                                          <p:val>
                                            <p:strVal val="#ppt_h"/>
                                          </p:val>
                                        </p:tav>
                                      </p:tavLst>
                                    </p:anim>
                                    <p:animEffect transition="in" filter="fade">
                                      <p:cBhvr>
                                        <p:cTn id="23" dur="500"/>
                                        <p:tgtEl>
                                          <p:spTgt spid="309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3089"/>
                                        </p:tgtEl>
                                        <p:attrNameLst>
                                          <p:attrName>style.visibility</p:attrName>
                                        </p:attrNameLst>
                                      </p:cBhvr>
                                      <p:to>
                                        <p:strVal val="visible"/>
                                      </p:to>
                                    </p:set>
                                    <p:anim calcmode="lin" valueType="num">
                                      <p:cBhvr>
                                        <p:cTn id="28" dur="500" fill="hold"/>
                                        <p:tgtEl>
                                          <p:spTgt spid="3089"/>
                                        </p:tgtEl>
                                        <p:attrNameLst>
                                          <p:attrName>ppt_w</p:attrName>
                                        </p:attrNameLst>
                                      </p:cBhvr>
                                      <p:tavLst>
                                        <p:tav tm="0">
                                          <p:val>
                                            <p:fltVal val="0"/>
                                          </p:val>
                                        </p:tav>
                                        <p:tav tm="100000">
                                          <p:val>
                                            <p:strVal val="#ppt_w"/>
                                          </p:val>
                                        </p:tav>
                                      </p:tavLst>
                                    </p:anim>
                                    <p:anim calcmode="lin" valueType="num">
                                      <p:cBhvr>
                                        <p:cTn id="29" dur="500" fill="hold"/>
                                        <p:tgtEl>
                                          <p:spTgt spid="3089"/>
                                        </p:tgtEl>
                                        <p:attrNameLst>
                                          <p:attrName>ppt_h</p:attrName>
                                        </p:attrNameLst>
                                      </p:cBhvr>
                                      <p:tavLst>
                                        <p:tav tm="0">
                                          <p:val>
                                            <p:fltVal val="0"/>
                                          </p:val>
                                        </p:tav>
                                        <p:tav tm="100000">
                                          <p:val>
                                            <p:strVal val="#ppt_h"/>
                                          </p:val>
                                        </p:tav>
                                      </p:tavLst>
                                    </p:anim>
                                    <p:animEffect transition="in" filter="fade">
                                      <p:cBhvr>
                                        <p:cTn id="30" dur="500"/>
                                        <p:tgtEl>
                                          <p:spTgt spid="308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nodeType="clickEffect">
                                  <p:stCondLst>
                                    <p:cond delay="0"/>
                                  </p:stCondLst>
                                  <p:childTnLst>
                                    <p:set>
                                      <p:cBhvr>
                                        <p:cTn id="41" dur="1" fill="hold">
                                          <p:stCondLst>
                                            <p:cond delay="0"/>
                                          </p:stCondLst>
                                        </p:cTn>
                                        <p:tgtEl>
                                          <p:spTgt spid="89089"/>
                                        </p:tgtEl>
                                        <p:attrNameLst>
                                          <p:attrName>style.visibility</p:attrName>
                                        </p:attrNameLst>
                                      </p:cBhvr>
                                      <p:to>
                                        <p:strVal val="visible"/>
                                      </p:to>
                                    </p:set>
                                    <p:animEffect transition="in" filter="fade">
                                      <p:cBhvr>
                                        <p:cTn id="42" dur="800" decel="100000"/>
                                        <p:tgtEl>
                                          <p:spTgt spid="89089"/>
                                        </p:tgtEl>
                                      </p:cBhvr>
                                    </p:animEffect>
                                    <p:anim calcmode="lin" valueType="num">
                                      <p:cBhvr>
                                        <p:cTn id="43" dur="800" decel="100000" fill="hold"/>
                                        <p:tgtEl>
                                          <p:spTgt spid="89089"/>
                                        </p:tgtEl>
                                        <p:attrNameLst>
                                          <p:attrName>style.rotation</p:attrName>
                                        </p:attrNameLst>
                                      </p:cBhvr>
                                      <p:tavLst>
                                        <p:tav tm="0">
                                          <p:val>
                                            <p:fltVal val="-90"/>
                                          </p:val>
                                        </p:tav>
                                        <p:tav tm="100000">
                                          <p:val>
                                            <p:fltVal val="0"/>
                                          </p:val>
                                        </p:tav>
                                      </p:tavLst>
                                    </p:anim>
                                    <p:anim calcmode="lin" valueType="num">
                                      <p:cBhvr>
                                        <p:cTn id="44" dur="800" decel="100000" fill="hold"/>
                                        <p:tgtEl>
                                          <p:spTgt spid="89089"/>
                                        </p:tgtEl>
                                        <p:attrNameLst>
                                          <p:attrName>ppt_x</p:attrName>
                                        </p:attrNameLst>
                                      </p:cBhvr>
                                      <p:tavLst>
                                        <p:tav tm="0">
                                          <p:val>
                                            <p:strVal val="#ppt_x+0.4"/>
                                          </p:val>
                                        </p:tav>
                                        <p:tav tm="100000">
                                          <p:val>
                                            <p:strVal val="#ppt_x-0.05"/>
                                          </p:val>
                                        </p:tav>
                                      </p:tavLst>
                                    </p:anim>
                                    <p:anim calcmode="lin" valueType="num">
                                      <p:cBhvr>
                                        <p:cTn id="45" dur="800" decel="100000" fill="hold"/>
                                        <p:tgtEl>
                                          <p:spTgt spid="89089"/>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89089"/>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89089"/>
                                        </p:tgtEl>
                                        <p:attrNameLst>
                                          <p:attrName>ppt_y</p:attrName>
                                        </p:attrNameLst>
                                      </p:cBhvr>
                                      <p:tavLst>
                                        <p:tav tm="0">
                                          <p:val>
                                            <p:strVal val="#ppt_y+0.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16"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16" fill="hold" nodeType="clickEffect">
                                  <p:stCondLst>
                                    <p:cond delay="0"/>
                                  </p:stCondLst>
                                  <p:childTnLst>
                                    <p:set>
                                      <p:cBhvr>
                                        <p:cTn id="58" dur="1" fill="hold">
                                          <p:stCondLst>
                                            <p:cond delay="0"/>
                                          </p:stCondLst>
                                        </p:cTn>
                                        <p:tgtEl>
                                          <p:spTgt spid="2058"/>
                                        </p:tgtEl>
                                        <p:attrNameLst>
                                          <p:attrName>style.visibility</p:attrName>
                                        </p:attrNameLst>
                                      </p:cBhvr>
                                      <p:to>
                                        <p:strVal val="visible"/>
                                      </p:to>
                                    </p:set>
                                    <p:anim calcmode="lin" valueType="num">
                                      <p:cBhvr>
                                        <p:cTn id="59" dur="500" fill="hold"/>
                                        <p:tgtEl>
                                          <p:spTgt spid="2058"/>
                                        </p:tgtEl>
                                        <p:attrNameLst>
                                          <p:attrName>ppt_w</p:attrName>
                                        </p:attrNameLst>
                                      </p:cBhvr>
                                      <p:tavLst>
                                        <p:tav tm="0">
                                          <p:val>
                                            <p:fltVal val="0"/>
                                          </p:val>
                                        </p:tav>
                                        <p:tav tm="100000">
                                          <p:val>
                                            <p:strVal val="#ppt_w"/>
                                          </p:val>
                                        </p:tav>
                                      </p:tavLst>
                                    </p:anim>
                                    <p:anim calcmode="lin" valueType="num">
                                      <p:cBhvr>
                                        <p:cTn id="60" dur="500" fill="hold"/>
                                        <p:tgtEl>
                                          <p:spTgt spid="2058"/>
                                        </p:tgtEl>
                                        <p:attrNameLst>
                                          <p:attrName>ppt_h</p:attrName>
                                        </p:attrNameLst>
                                      </p:cBhvr>
                                      <p:tavLst>
                                        <p:tav tm="0">
                                          <p:val>
                                            <p:fltVal val="0"/>
                                          </p:val>
                                        </p:tav>
                                        <p:tav tm="100000">
                                          <p:val>
                                            <p:strVal val="#ppt_h"/>
                                          </p:val>
                                        </p:tav>
                                      </p:tavLst>
                                    </p:anim>
                                    <p:animEffect transition="in" filter="fade">
                                      <p:cBhvr>
                                        <p:cTn id="61" dur="500"/>
                                        <p:tgtEl>
                                          <p:spTgt spid="2058"/>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ntr" presetSubtype="16" fill="hold" nodeType="clickEffect">
                                  <p:stCondLst>
                                    <p:cond delay="0"/>
                                  </p:stCondLst>
                                  <p:childTnLst>
                                    <p:set>
                                      <p:cBhvr>
                                        <p:cTn id="65" dur="1" fill="hold">
                                          <p:stCondLst>
                                            <p:cond delay="0"/>
                                          </p:stCondLst>
                                        </p:cTn>
                                        <p:tgtEl>
                                          <p:spTgt spid="2057"/>
                                        </p:tgtEl>
                                        <p:attrNameLst>
                                          <p:attrName>style.visibility</p:attrName>
                                        </p:attrNameLst>
                                      </p:cBhvr>
                                      <p:to>
                                        <p:strVal val="visible"/>
                                      </p:to>
                                    </p:set>
                                    <p:anim calcmode="lin" valueType="num">
                                      <p:cBhvr>
                                        <p:cTn id="66" dur="500" fill="hold"/>
                                        <p:tgtEl>
                                          <p:spTgt spid="2057"/>
                                        </p:tgtEl>
                                        <p:attrNameLst>
                                          <p:attrName>ppt_w</p:attrName>
                                        </p:attrNameLst>
                                      </p:cBhvr>
                                      <p:tavLst>
                                        <p:tav tm="0">
                                          <p:val>
                                            <p:fltVal val="0"/>
                                          </p:val>
                                        </p:tav>
                                        <p:tav tm="100000">
                                          <p:val>
                                            <p:strVal val="#ppt_w"/>
                                          </p:val>
                                        </p:tav>
                                      </p:tavLst>
                                    </p:anim>
                                    <p:anim calcmode="lin" valueType="num">
                                      <p:cBhvr>
                                        <p:cTn id="67" dur="500" fill="hold"/>
                                        <p:tgtEl>
                                          <p:spTgt spid="2057"/>
                                        </p:tgtEl>
                                        <p:attrNameLst>
                                          <p:attrName>ppt_h</p:attrName>
                                        </p:attrNameLst>
                                      </p:cBhvr>
                                      <p:tavLst>
                                        <p:tav tm="0">
                                          <p:val>
                                            <p:fltVal val="0"/>
                                          </p:val>
                                        </p:tav>
                                        <p:tav tm="100000">
                                          <p:val>
                                            <p:strVal val="#ppt_h"/>
                                          </p:val>
                                        </p:tav>
                                      </p:tavLst>
                                    </p:anim>
                                    <p:animEffect transition="in" filter="fade">
                                      <p:cBhvr>
                                        <p:cTn id="68" dur="500"/>
                                        <p:tgtEl>
                                          <p:spTgt spid="205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3" presetClass="entr" presetSubtype="16" fill="hold" nodeType="clickEffect">
                                  <p:stCondLst>
                                    <p:cond delay="0"/>
                                  </p:stCondLst>
                                  <p:childTnLst>
                                    <p:set>
                                      <p:cBhvr>
                                        <p:cTn id="72" dur="1" fill="hold">
                                          <p:stCondLst>
                                            <p:cond delay="0"/>
                                          </p:stCondLst>
                                        </p:cTn>
                                        <p:tgtEl>
                                          <p:spTgt spid="2061"/>
                                        </p:tgtEl>
                                        <p:attrNameLst>
                                          <p:attrName>style.visibility</p:attrName>
                                        </p:attrNameLst>
                                      </p:cBhvr>
                                      <p:to>
                                        <p:strVal val="visible"/>
                                      </p:to>
                                    </p:set>
                                    <p:anim calcmode="lin" valueType="num">
                                      <p:cBhvr>
                                        <p:cTn id="73" dur="500" fill="hold"/>
                                        <p:tgtEl>
                                          <p:spTgt spid="2061"/>
                                        </p:tgtEl>
                                        <p:attrNameLst>
                                          <p:attrName>ppt_w</p:attrName>
                                        </p:attrNameLst>
                                      </p:cBhvr>
                                      <p:tavLst>
                                        <p:tav tm="0">
                                          <p:val>
                                            <p:fltVal val="0"/>
                                          </p:val>
                                        </p:tav>
                                        <p:tav tm="100000">
                                          <p:val>
                                            <p:strVal val="#ppt_w"/>
                                          </p:val>
                                        </p:tav>
                                      </p:tavLst>
                                    </p:anim>
                                    <p:anim calcmode="lin" valueType="num">
                                      <p:cBhvr>
                                        <p:cTn id="74" dur="500" fill="hold"/>
                                        <p:tgtEl>
                                          <p:spTgt spid="2061"/>
                                        </p:tgtEl>
                                        <p:attrNameLst>
                                          <p:attrName>ppt_h</p:attrName>
                                        </p:attrNameLst>
                                      </p:cBhvr>
                                      <p:tavLst>
                                        <p:tav tm="0">
                                          <p:val>
                                            <p:fltVal val="0"/>
                                          </p:val>
                                        </p:tav>
                                        <p:tav tm="100000">
                                          <p:val>
                                            <p:strVal val="#ppt_h"/>
                                          </p:val>
                                        </p:tav>
                                      </p:tavLst>
                                    </p:anim>
                                    <p:animEffect transition="in" filter="fade">
                                      <p:cBhvr>
                                        <p:cTn id="75" dur="500"/>
                                        <p:tgtEl>
                                          <p:spTgt spid="2061"/>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53" presetClass="entr" presetSubtype="16" fill="hold" nodeType="clickEffect">
                                  <p:stCondLst>
                                    <p:cond delay="0"/>
                                  </p:stCondLst>
                                  <p:childTnLst>
                                    <p:set>
                                      <p:cBhvr>
                                        <p:cTn id="79" dur="1" fill="hold">
                                          <p:stCondLst>
                                            <p:cond delay="0"/>
                                          </p:stCondLst>
                                        </p:cTn>
                                        <p:tgtEl>
                                          <p:spTgt spid="2056"/>
                                        </p:tgtEl>
                                        <p:attrNameLst>
                                          <p:attrName>style.visibility</p:attrName>
                                        </p:attrNameLst>
                                      </p:cBhvr>
                                      <p:to>
                                        <p:strVal val="visible"/>
                                      </p:to>
                                    </p:set>
                                    <p:anim calcmode="lin" valueType="num">
                                      <p:cBhvr>
                                        <p:cTn id="80" dur="500" fill="hold"/>
                                        <p:tgtEl>
                                          <p:spTgt spid="2056"/>
                                        </p:tgtEl>
                                        <p:attrNameLst>
                                          <p:attrName>ppt_w</p:attrName>
                                        </p:attrNameLst>
                                      </p:cBhvr>
                                      <p:tavLst>
                                        <p:tav tm="0">
                                          <p:val>
                                            <p:fltVal val="0"/>
                                          </p:val>
                                        </p:tav>
                                        <p:tav tm="100000">
                                          <p:val>
                                            <p:strVal val="#ppt_w"/>
                                          </p:val>
                                        </p:tav>
                                      </p:tavLst>
                                    </p:anim>
                                    <p:anim calcmode="lin" valueType="num">
                                      <p:cBhvr>
                                        <p:cTn id="81" dur="500" fill="hold"/>
                                        <p:tgtEl>
                                          <p:spTgt spid="2056"/>
                                        </p:tgtEl>
                                        <p:attrNameLst>
                                          <p:attrName>ppt_h</p:attrName>
                                        </p:attrNameLst>
                                      </p:cBhvr>
                                      <p:tavLst>
                                        <p:tav tm="0">
                                          <p:val>
                                            <p:fltVal val="0"/>
                                          </p:val>
                                        </p:tav>
                                        <p:tav tm="100000">
                                          <p:val>
                                            <p:strVal val="#ppt_h"/>
                                          </p:val>
                                        </p:tav>
                                      </p:tavLst>
                                    </p:anim>
                                    <p:animEffect transition="in" filter="fade">
                                      <p:cBhvr>
                                        <p:cTn id="82" dur="500"/>
                                        <p:tgtEl>
                                          <p:spTgt spid="205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3" presetClass="entr" presetSubtype="16" fill="hold" nodeType="clickEffect">
                                  <p:stCondLst>
                                    <p:cond delay="0"/>
                                  </p:stCondLst>
                                  <p:childTnLst>
                                    <p:set>
                                      <p:cBhvr>
                                        <p:cTn id="86" dur="1" fill="hold">
                                          <p:stCondLst>
                                            <p:cond delay="0"/>
                                          </p:stCondLst>
                                        </p:cTn>
                                        <p:tgtEl>
                                          <p:spTgt spid="3091"/>
                                        </p:tgtEl>
                                        <p:attrNameLst>
                                          <p:attrName>style.visibility</p:attrName>
                                        </p:attrNameLst>
                                      </p:cBhvr>
                                      <p:to>
                                        <p:strVal val="visible"/>
                                      </p:to>
                                    </p:set>
                                    <p:anim calcmode="lin" valueType="num">
                                      <p:cBhvr>
                                        <p:cTn id="87" dur="500" fill="hold"/>
                                        <p:tgtEl>
                                          <p:spTgt spid="3091"/>
                                        </p:tgtEl>
                                        <p:attrNameLst>
                                          <p:attrName>ppt_w</p:attrName>
                                        </p:attrNameLst>
                                      </p:cBhvr>
                                      <p:tavLst>
                                        <p:tav tm="0">
                                          <p:val>
                                            <p:fltVal val="0"/>
                                          </p:val>
                                        </p:tav>
                                        <p:tav tm="100000">
                                          <p:val>
                                            <p:strVal val="#ppt_w"/>
                                          </p:val>
                                        </p:tav>
                                      </p:tavLst>
                                    </p:anim>
                                    <p:anim calcmode="lin" valueType="num">
                                      <p:cBhvr>
                                        <p:cTn id="88" dur="500" fill="hold"/>
                                        <p:tgtEl>
                                          <p:spTgt spid="3091"/>
                                        </p:tgtEl>
                                        <p:attrNameLst>
                                          <p:attrName>ppt_h</p:attrName>
                                        </p:attrNameLst>
                                      </p:cBhvr>
                                      <p:tavLst>
                                        <p:tav tm="0">
                                          <p:val>
                                            <p:fltVal val="0"/>
                                          </p:val>
                                        </p:tav>
                                        <p:tav tm="100000">
                                          <p:val>
                                            <p:strVal val="#ppt_h"/>
                                          </p:val>
                                        </p:tav>
                                      </p:tavLst>
                                    </p:anim>
                                    <p:animEffect transition="in" filter="fade">
                                      <p:cBhvr>
                                        <p:cTn id="89" dur="500"/>
                                        <p:tgtEl>
                                          <p:spTgt spid="3091"/>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nodeType="clickEffect">
                                  <p:stCondLst>
                                    <p:cond delay="0"/>
                                  </p:stCondLst>
                                  <p:childTnLst>
                                    <p:set>
                                      <p:cBhvr>
                                        <p:cTn id="93" dur="1" fill="hold">
                                          <p:stCondLst>
                                            <p:cond delay="0"/>
                                          </p:stCondLst>
                                        </p:cTn>
                                        <p:tgtEl>
                                          <p:spTgt spid="2060"/>
                                        </p:tgtEl>
                                        <p:attrNameLst>
                                          <p:attrName>style.visibility</p:attrName>
                                        </p:attrNameLst>
                                      </p:cBhvr>
                                      <p:to>
                                        <p:strVal val="visible"/>
                                      </p:to>
                                    </p:set>
                                    <p:anim calcmode="lin" valueType="num">
                                      <p:cBhvr additive="base">
                                        <p:cTn id="94" dur="500" fill="hold"/>
                                        <p:tgtEl>
                                          <p:spTgt spid="2060"/>
                                        </p:tgtEl>
                                        <p:attrNameLst>
                                          <p:attrName>ppt_x</p:attrName>
                                        </p:attrNameLst>
                                      </p:cBhvr>
                                      <p:tavLst>
                                        <p:tav tm="0">
                                          <p:val>
                                            <p:strVal val="#ppt_x"/>
                                          </p:val>
                                        </p:tav>
                                        <p:tav tm="100000">
                                          <p:val>
                                            <p:strVal val="#ppt_x"/>
                                          </p:val>
                                        </p:tav>
                                      </p:tavLst>
                                    </p:anim>
                                    <p:anim calcmode="lin" valueType="num">
                                      <p:cBhvr additive="base">
                                        <p:cTn id="95" dur="500" fill="hold"/>
                                        <p:tgtEl>
                                          <p:spTgt spid="2060"/>
                                        </p:tgtEl>
                                        <p:attrNameLst>
                                          <p:attrName>ppt_y</p:attrName>
                                        </p:attrNameLst>
                                      </p:cBhvr>
                                      <p:tavLst>
                                        <p:tav tm="0">
                                          <p:val>
                                            <p:strVal val="1+#ppt_h/2"/>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53" presetClass="entr" presetSubtype="16" fill="hold" nodeType="clickEffect">
                                  <p:stCondLst>
                                    <p:cond delay="0"/>
                                  </p:stCondLst>
                                  <p:childTnLst>
                                    <p:set>
                                      <p:cBhvr>
                                        <p:cTn id="99" dur="1" fill="hold">
                                          <p:stCondLst>
                                            <p:cond delay="0"/>
                                          </p:stCondLst>
                                        </p:cTn>
                                        <p:tgtEl>
                                          <p:spTgt spid="2064"/>
                                        </p:tgtEl>
                                        <p:attrNameLst>
                                          <p:attrName>style.visibility</p:attrName>
                                        </p:attrNameLst>
                                      </p:cBhvr>
                                      <p:to>
                                        <p:strVal val="visible"/>
                                      </p:to>
                                    </p:set>
                                    <p:anim calcmode="lin" valueType="num">
                                      <p:cBhvr>
                                        <p:cTn id="100" dur="500" fill="hold"/>
                                        <p:tgtEl>
                                          <p:spTgt spid="2064"/>
                                        </p:tgtEl>
                                        <p:attrNameLst>
                                          <p:attrName>ppt_w</p:attrName>
                                        </p:attrNameLst>
                                      </p:cBhvr>
                                      <p:tavLst>
                                        <p:tav tm="0">
                                          <p:val>
                                            <p:fltVal val="0"/>
                                          </p:val>
                                        </p:tav>
                                        <p:tav tm="100000">
                                          <p:val>
                                            <p:strVal val="#ppt_w"/>
                                          </p:val>
                                        </p:tav>
                                      </p:tavLst>
                                    </p:anim>
                                    <p:anim calcmode="lin" valueType="num">
                                      <p:cBhvr>
                                        <p:cTn id="101" dur="500" fill="hold"/>
                                        <p:tgtEl>
                                          <p:spTgt spid="2064"/>
                                        </p:tgtEl>
                                        <p:attrNameLst>
                                          <p:attrName>ppt_h</p:attrName>
                                        </p:attrNameLst>
                                      </p:cBhvr>
                                      <p:tavLst>
                                        <p:tav tm="0">
                                          <p:val>
                                            <p:fltVal val="0"/>
                                          </p:val>
                                        </p:tav>
                                        <p:tav tm="100000">
                                          <p:val>
                                            <p:strVal val="#ppt_h"/>
                                          </p:val>
                                        </p:tav>
                                      </p:tavLst>
                                    </p:anim>
                                    <p:animEffect transition="in" filter="fade">
                                      <p:cBhvr>
                                        <p:cTn id="102" dur="500"/>
                                        <p:tgtEl>
                                          <p:spTgt spid="206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500"/>
                                        <p:tgtEl>
                                          <p:spTgt spid="25"/>
                                        </p:tgtEl>
                                      </p:cBhvr>
                                    </p:animEffect>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additive="base">
                                        <p:cTn id="112" dur="500" fill="hold"/>
                                        <p:tgtEl>
                                          <p:spTgt spid="26"/>
                                        </p:tgtEl>
                                        <p:attrNameLst>
                                          <p:attrName>ppt_x</p:attrName>
                                        </p:attrNameLst>
                                      </p:cBhvr>
                                      <p:tavLst>
                                        <p:tav tm="0">
                                          <p:val>
                                            <p:strVal val="#ppt_x"/>
                                          </p:val>
                                        </p:tav>
                                        <p:tav tm="100000">
                                          <p:val>
                                            <p:strVal val="#ppt_x"/>
                                          </p:val>
                                        </p:tav>
                                      </p:tavLst>
                                    </p:anim>
                                    <p:anim calcmode="lin" valueType="num">
                                      <p:cBhvr additive="base">
                                        <p:cTn id="11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Grp="1" noChangeArrowheads="1"/>
          </p:cNvSpPr>
          <p:nvPr>
            <p:ph type="body" idx="1"/>
          </p:nvPr>
        </p:nvSpPr>
        <p:spPr>
          <a:xfrm>
            <a:off x="1331913" y="1196975"/>
            <a:ext cx="7632700" cy="4641850"/>
          </a:xfrm>
        </p:spPr>
        <p:txBody>
          <a:bodyPr/>
          <a:lstStyle/>
          <a:p>
            <a:pPr>
              <a:buFont typeface="Wingdings" pitchFamily="2" charset="2"/>
              <a:buChar char="Ø"/>
              <a:defRPr/>
            </a:pPr>
            <a:r>
              <a:rPr lang="fr-FR" sz="1600" dirty="0" smtClean="0"/>
              <a:t>	</a:t>
            </a:r>
            <a:r>
              <a:rPr lang="fr-FR" sz="1800" b="1" dirty="0" smtClean="0">
                <a:solidFill>
                  <a:srgbClr val="FFFF00"/>
                </a:solidFill>
              </a:rPr>
              <a:t>Le Code des transports</a:t>
            </a:r>
          </a:p>
          <a:p>
            <a:pPr>
              <a:buFont typeface="Wingdings" pitchFamily="2" charset="2"/>
              <a:buChar char="Ø"/>
              <a:defRPr/>
            </a:pPr>
            <a:endParaRPr lang="fr-FR" sz="1800" b="1" dirty="0" smtClean="0">
              <a:solidFill>
                <a:srgbClr val="FFFF00"/>
              </a:solidFill>
            </a:endParaRPr>
          </a:p>
          <a:p>
            <a:pPr marL="0" indent="0">
              <a:buNone/>
              <a:defRPr/>
            </a:pPr>
            <a:r>
              <a:rPr lang="fr-FR" sz="1400" b="1" dirty="0" smtClean="0"/>
              <a:t>Dispositions communes relatives à l’enquête technique après un accident ou un incident de transport (Titre II)</a:t>
            </a:r>
          </a:p>
          <a:p>
            <a:pPr marL="0" indent="0">
              <a:buNone/>
              <a:defRPr/>
            </a:pPr>
            <a:endParaRPr lang="fr-FR" sz="1400" b="1" dirty="0" smtClean="0"/>
          </a:p>
          <a:p>
            <a:pPr marL="0" indent="0">
              <a:buNone/>
              <a:defRPr/>
            </a:pPr>
            <a:r>
              <a:rPr lang="fr-FR" sz="1400" b="1" dirty="0"/>
              <a:t> </a:t>
            </a:r>
            <a:r>
              <a:rPr lang="fr-FR" sz="1400" b="1" dirty="0" smtClean="0"/>
              <a:t>Les </a:t>
            </a:r>
            <a:r>
              <a:rPr lang="fr-FR" sz="1400" b="1" dirty="0"/>
              <a:t>conditions de l'enquête </a:t>
            </a:r>
            <a:r>
              <a:rPr lang="fr-FR" sz="1400" b="1" dirty="0" smtClean="0"/>
              <a:t>technique (Chapitre I</a:t>
            </a:r>
            <a:r>
              <a:rPr lang="fr-FR" sz="1400" b="1" baseline="30000" dirty="0" smtClean="0"/>
              <a:t>er</a:t>
            </a:r>
            <a:r>
              <a:rPr lang="fr-FR" sz="1400" b="1" dirty="0" smtClean="0"/>
              <a:t>)</a:t>
            </a:r>
            <a:endParaRPr lang="fr-FR" sz="1400" dirty="0"/>
          </a:p>
          <a:p>
            <a:r>
              <a:rPr lang="fr-FR" sz="1400" b="1" dirty="0" smtClean="0"/>
              <a:t>Définitions</a:t>
            </a:r>
            <a:r>
              <a:rPr lang="fr-FR" sz="1400" b="1" dirty="0"/>
              <a:t>, domaines </a:t>
            </a:r>
            <a:r>
              <a:rPr lang="fr-FR" sz="1400" b="1" dirty="0" smtClean="0"/>
              <a:t>visés</a:t>
            </a:r>
            <a:r>
              <a:rPr lang="fr-FR" sz="1400" dirty="0" smtClean="0"/>
              <a:t> ……………………………………………….</a:t>
            </a:r>
            <a:r>
              <a:rPr lang="fr-FR" sz="1400" b="1" dirty="0" smtClean="0"/>
              <a:t>Article L1621-1,</a:t>
            </a:r>
            <a:r>
              <a:rPr lang="fr-FR" sz="1400" b="1" dirty="0"/>
              <a:t> </a:t>
            </a:r>
            <a:endParaRPr lang="fr-FR" sz="1400" dirty="0"/>
          </a:p>
          <a:p>
            <a:r>
              <a:rPr lang="fr-FR" sz="1400" b="1" dirty="0" smtClean="0"/>
              <a:t>Procédure</a:t>
            </a:r>
            <a:r>
              <a:rPr lang="fr-FR" sz="1400" dirty="0"/>
              <a:t> </a:t>
            </a:r>
            <a:r>
              <a:rPr lang="fr-FR" sz="1400" dirty="0" smtClean="0"/>
              <a:t>…………………………………………………………….…</a:t>
            </a:r>
            <a:r>
              <a:rPr lang="fr-FR" sz="1400" b="1" dirty="0" smtClean="0"/>
              <a:t>Articles L1621-2 à -5,</a:t>
            </a:r>
            <a:endParaRPr lang="fr-FR" sz="1400" dirty="0"/>
          </a:p>
          <a:p>
            <a:r>
              <a:rPr lang="fr-FR" sz="1400" b="1" dirty="0" smtClean="0"/>
              <a:t>Les </a:t>
            </a:r>
            <a:r>
              <a:rPr lang="fr-FR" sz="1400" b="1" dirty="0"/>
              <a:t>pouvoirs </a:t>
            </a:r>
            <a:r>
              <a:rPr lang="fr-FR" sz="1400" b="1" dirty="0" smtClean="0"/>
              <a:t>d'investigation</a:t>
            </a:r>
            <a:r>
              <a:rPr lang="fr-FR" sz="1400" dirty="0"/>
              <a:t> </a:t>
            </a:r>
            <a:r>
              <a:rPr lang="fr-FR" sz="1400" dirty="0" smtClean="0"/>
              <a:t>………………………………………..</a:t>
            </a:r>
            <a:r>
              <a:rPr lang="fr-FR" sz="1400" b="1" dirty="0" smtClean="0"/>
              <a:t>Articles L1621-6 à -15 </a:t>
            </a:r>
            <a:endParaRPr lang="fr-FR" sz="1400" dirty="0"/>
          </a:p>
          <a:p>
            <a:r>
              <a:rPr lang="fr-FR" sz="1400" b="1" dirty="0"/>
              <a:t> </a:t>
            </a:r>
            <a:endParaRPr lang="fr-FR" sz="1400" dirty="0"/>
          </a:p>
          <a:p>
            <a:pPr marL="0" indent="0">
              <a:buNone/>
            </a:pPr>
            <a:r>
              <a:rPr lang="fr-FR" sz="1400" b="1" dirty="0" smtClean="0"/>
              <a:t>Dispositions </a:t>
            </a:r>
            <a:r>
              <a:rPr lang="fr-FR" sz="1400" b="1" dirty="0"/>
              <a:t>relatives au secret de l'enquête judiciaire et au secret  </a:t>
            </a:r>
            <a:r>
              <a:rPr lang="fr-FR" sz="1400" b="1" dirty="0" smtClean="0"/>
              <a:t>professionnel</a:t>
            </a:r>
            <a:endParaRPr lang="fr-FR" sz="1400" dirty="0"/>
          </a:p>
          <a:p>
            <a:r>
              <a:rPr lang="fr-FR" sz="1400" b="1" dirty="0" smtClean="0"/>
              <a:t>Régime de sanctions…………………………..……………………………Article L1621-16,</a:t>
            </a:r>
            <a:endParaRPr lang="fr-FR" sz="1400" dirty="0"/>
          </a:p>
          <a:p>
            <a:r>
              <a:rPr lang="fr-FR" sz="1400" b="1" dirty="0" smtClean="0"/>
              <a:t>Régime dérogatoire (pour alertes)……………………………….………</a:t>
            </a:r>
            <a:r>
              <a:rPr lang="fr-FR" sz="1400" b="1" dirty="0"/>
              <a:t>Article </a:t>
            </a:r>
            <a:r>
              <a:rPr lang="fr-FR" sz="1400" b="1" dirty="0" smtClean="0"/>
              <a:t>L1621-17,</a:t>
            </a:r>
            <a:endParaRPr lang="fr-FR" sz="1800" dirty="0"/>
          </a:p>
          <a:p>
            <a:r>
              <a:rPr lang="fr-FR" sz="1400" b="1" dirty="0" smtClean="0"/>
              <a:t>Relations avec le procureur et mécanisme alertes………………Article L1621-19 et -20</a:t>
            </a:r>
            <a:endParaRPr lang="fr-FR" sz="1400" dirty="0"/>
          </a:p>
          <a:p>
            <a:endParaRPr lang="fr-FR" sz="1800" dirty="0" smtClean="0"/>
          </a:p>
          <a:p>
            <a:pPr marL="0" indent="0">
              <a:buNone/>
            </a:pPr>
            <a:r>
              <a:rPr lang="fr-FR" sz="1400" b="1" dirty="0" smtClean="0"/>
              <a:t>Sanctions relatives à l’enquête technique (Chapitre 2).</a:t>
            </a:r>
            <a:endParaRPr lang="fr-FR" sz="1400" b="1" dirty="0"/>
          </a:p>
          <a:p>
            <a:r>
              <a:rPr lang="fr-FR" sz="1400" b="1" dirty="0" smtClean="0"/>
              <a:t>Sanctions en cas de non-coopération</a:t>
            </a:r>
            <a:r>
              <a:rPr lang="fr-FR" sz="1400" b="1" dirty="0"/>
              <a:t> </a:t>
            </a:r>
            <a:r>
              <a:rPr lang="fr-FR" sz="1400" b="1" dirty="0" smtClean="0"/>
              <a:t>……………………………..Article L1622-1 et -2</a:t>
            </a:r>
            <a:endParaRPr lang="fr-FR" sz="1400" dirty="0"/>
          </a:p>
          <a:p>
            <a:pPr marL="0" indent="0">
              <a:buNone/>
              <a:defRPr/>
            </a:pPr>
            <a:endParaRPr lang="fr-FR" sz="1800" b="1" dirty="0" smtClean="0">
              <a:solidFill>
                <a:srgbClr val="FFFF00"/>
              </a:solidFill>
            </a:endParaRPr>
          </a:p>
        </p:txBody>
      </p:sp>
      <p:pic>
        <p:nvPicPr>
          <p:cNvPr id="10243" name="Picture 6" descr="bandea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6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7" descr="logo pièc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43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93" name="Rectangle 9"/>
          <p:cNvSpPr>
            <a:spLocks noGrp="1" noChangeArrowheads="1"/>
          </p:cNvSpPr>
          <p:nvPr>
            <p:ph type="title"/>
          </p:nvPr>
        </p:nvSpPr>
        <p:spPr>
          <a:xfrm>
            <a:off x="1295400" y="228600"/>
            <a:ext cx="7391400" cy="914400"/>
          </a:xfrm>
        </p:spPr>
        <p:txBody>
          <a:bodyPr/>
          <a:lstStyle/>
          <a:p>
            <a:pPr eaLnBrk="1" hangingPunct="1">
              <a:defRPr/>
            </a:pPr>
            <a:r>
              <a:rPr lang="fr-FR" b="1" dirty="0" smtClean="0">
                <a:solidFill>
                  <a:srgbClr val="FF0000"/>
                </a:solidFill>
                <a:effectLst>
                  <a:outerShdw blurRad="38100" dist="38100" dir="2700000" algn="tl">
                    <a:srgbClr val="000000"/>
                  </a:outerShdw>
                </a:effectLst>
              </a:rPr>
              <a:t>Réglementation nationale</a:t>
            </a:r>
          </a:p>
        </p:txBody>
      </p:sp>
      <p:sp>
        <p:nvSpPr>
          <p:cNvPr id="10246" name="Espace réservé du pied de page 1"/>
          <p:cNvSpPr>
            <a:spLocks noGrp="1"/>
          </p:cNvSpPr>
          <p:nvPr>
            <p:ph type="ftr" sz="quarter" idx="11"/>
          </p:nvPr>
        </p:nvSpPr>
        <p:spPr>
          <a:xfrm>
            <a:off x="2555875" y="6308725"/>
            <a:ext cx="46799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fr-FR" sz="1400" b="1" dirty="0">
              <a:solidFill>
                <a:schemeClr val="bg1"/>
              </a:solidFill>
              <a:latin typeface="Times New Roman" pitchFamily="18" charset="0"/>
            </a:endParaRPr>
          </a:p>
        </p:txBody>
      </p:sp>
      <p:sp>
        <p:nvSpPr>
          <p:cNvPr id="10247" name="Espace réservé du numéro de diapositive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FFC6C30-F7A3-45FA-B0B6-DDCF08B37444}" type="slidenum">
              <a:rPr lang="fr-FR" sz="1400" smtClean="0">
                <a:solidFill>
                  <a:schemeClr val="bg1"/>
                </a:solidFill>
                <a:latin typeface="Times New Roman" pitchFamily="18" charset="0"/>
              </a:rPr>
              <a:pPr eaLnBrk="1" hangingPunct="1"/>
              <a:t>10</a:t>
            </a:fld>
            <a:endParaRPr lang="fr-FR" sz="1400" smtClean="0">
              <a:solidFill>
                <a:schemeClr val="bg1"/>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2" name="Rectangle 6"/>
          <p:cNvSpPr>
            <a:spLocks noGrp="1" noChangeArrowheads="1"/>
          </p:cNvSpPr>
          <p:nvPr>
            <p:ph type="title"/>
          </p:nvPr>
        </p:nvSpPr>
        <p:spPr>
          <a:xfrm>
            <a:off x="1447800" y="228600"/>
            <a:ext cx="7391400" cy="838200"/>
          </a:xfrm>
        </p:spPr>
        <p:txBody>
          <a:bodyPr/>
          <a:lstStyle/>
          <a:p>
            <a:pPr algn="l" eaLnBrk="1" hangingPunct="1">
              <a:defRPr/>
            </a:pPr>
            <a:r>
              <a:rPr lang="fr-FR" sz="3600" b="1" dirty="0" smtClean="0">
                <a:solidFill>
                  <a:srgbClr val="FF0000"/>
                </a:solidFill>
                <a:effectLst>
                  <a:outerShdw blurRad="38100" dist="38100" dir="2700000" algn="tl">
                    <a:srgbClr val="000000"/>
                  </a:outerShdw>
                </a:effectLst>
                <a:latin typeface="Arial Black" pitchFamily="34" charset="0"/>
              </a:rPr>
              <a:t>Les enquêtes : </a:t>
            </a:r>
            <a:r>
              <a:rPr lang="fr-FR" sz="3600" b="1" dirty="0" smtClean="0">
                <a:solidFill>
                  <a:srgbClr val="FFFF00"/>
                </a:solidFill>
                <a:effectLst>
                  <a:outerShdw blurRad="38100" dist="38100" dir="2700000" algn="tl">
                    <a:srgbClr val="000000"/>
                  </a:outerShdw>
                </a:effectLst>
                <a:latin typeface="Arial Black" pitchFamily="34" charset="0"/>
              </a:rPr>
              <a:t>Quand et Où</a:t>
            </a:r>
            <a:endParaRPr lang="fr-FR" sz="3600" dirty="0" smtClean="0">
              <a:solidFill>
                <a:srgbClr val="FFFF00"/>
              </a:solidFill>
              <a:latin typeface="Arial Black" pitchFamily="34" charset="0"/>
            </a:endParaRPr>
          </a:p>
        </p:txBody>
      </p:sp>
      <p:sp>
        <p:nvSpPr>
          <p:cNvPr id="18437" name="Rectangle 7"/>
          <p:cNvSpPr>
            <a:spLocks noGrp="1" noChangeArrowheads="1"/>
          </p:cNvSpPr>
          <p:nvPr>
            <p:ph type="body" idx="1"/>
          </p:nvPr>
        </p:nvSpPr>
        <p:spPr>
          <a:xfrm>
            <a:off x="1331640" y="1412875"/>
            <a:ext cx="7612335" cy="4800600"/>
          </a:xfrm>
        </p:spPr>
        <p:txBody>
          <a:bodyPr/>
          <a:lstStyle/>
          <a:p>
            <a:pPr eaLnBrk="1" hangingPunct="1">
              <a:lnSpc>
                <a:spcPct val="90000"/>
              </a:lnSpc>
              <a:buFontTx/>
              <a:buNone/>
              <a:defRPr/>
            </a:pPr>
            <a:endParaRPr lang="fr-FR" sz="800" b="1" dirty="0" smtClean="0"/>
          </a:p>
          <a:p>
            <a:pPr eaLnBrk="1" hangingPunct="1">
              <a:lnSpc>
                <a:spcPct val="90000"/>
              </a:lnSpc>
              <a:buFont typeface="Wingdings" pitchFamily="2" charset="2"/>
              <a:buChar char="Ø"/>
              <a:defRPr/>
            </a:pPr>
            <a:r>
              <a:rPr lang="fr-FR" sz="2400" b="1" u="sng" dirty="0" smtClean="0">
                <a:solidFill>
                  <a:srgbClr val="FFFF00"/>
                </a:solidFill>
              </a:rPr>
              <a:t>Navires civils battant pavillon français</a:t>
            </a:r>
            <a:r>
              <a:rPr lang="fr-FR" sz="2400" b="1" dirty="0" smtClean="0">
                <a:solidFill>
                  <a:srgbClr val="FFFF00"/>
                </a:solidFill>
              </a:rPr>
              <a:t> </a:t>
            </a:r>
            <a:endParaRPr lang="fr-FR" sz="2400" b="1" dirty="0">
              <a:solidFill>
                <a:srgbClr val="FFFF00"/>
              </a:solidFill>
            </a:endParaRPr>
          </a:p>
          <a:p>
            <a:pPr marL="0" indent="0" eaLnBrk="1" hangingPunct="1">
              <a:lnSpc>
                <a:spcPct val="90000"/>
              </a:lnSpc>
              <a:buFontTx/>
              <a:buNone/>
              <a:defRPr/>
            </a:pPr>
            <a:r>
              <a:rPr lang="fr-FR" sz="2000" b="1" dirty="0" smtClean="0">
                <a:solidFill>
                  <a:srgbClr val="FF0000"/>
                </a:solidFill>
              </a:rPr>
              <a:t> </a:t>
            </a:r>
            <a:r>
              <a:rPr lang="fr-FR" sz="2000" b="1" dirty="0" smtClean="0"/>
              <a:t>… </a:t>
            </a:r>
            <a:r>
              <a:rPr lang="fr-FR" sz="1800" dirty="0" smtClean="0"/>
              <a:t>où qu’ils se trouvent.</a:t>
            </a:r>
            <a:endParaRPr lang="fr-FR" sz="2000" dirty="0" smtClean="0"/>
          </a:p>
          <a:p>
            <a:pPr eaLnBrk="1" hangingPunct="1">
              <a:lnSpc>
                <a:spcPct val="90000"/>
              </a:lnSpc>
              <a:buFont typeface="Wingdings" pitchFamily="2" charset="2"/>
              <a:buNone/>
              <a:defRPr/>
            </a:pPr>
            <a:endParaRPr lang="fr-FR" sz="800" dirty="0" smtClean="0"/>
          </a:p>
          <a:p>
            <a:pPr eaLnBrk="1" hangingPunct="1">
              <a:lnSpc>
                <a:spcPct val="90000"/>
              </a:lnSpc>
              <a:buFont typeface="Wingdings" pitchFamily="2" charset="2"/>
              <a:buChar char="Ø"/>
              <a:defRPr/>
            </a:pPr>
            <a:r>
              <a:rPr lang="fr-FR" sz="2400" b="1" u="sng" dirty="0" smtClean="0">
                <a:solidFill>
                  <a:srgbClr val="FFFF00"/>
                </a:solidFill>
              </a:rPr>
              <a:t>Navires étrangers</a:t>
            </a:r>
            <a:r>
              <a:rPr lang="fr-FR" sz="2400" b="1" dirty="0" smtClean="0">
                <a:solidFill>
                  <a:srgbClr val="FFFF00"/>
                </a:solidFill>
              </a:rPr>
              <a:t> </a:t>
            </a:r>
          </a:p>
          <a:p>
            <a:pPr marL="0" indent="0" eaLnBrk="1" hangingPunct="1">
              <a:lnSpc>
                <a:spcPct val="90000"/>
              </a:lnSpc>
              <a:buFontTx/>
              <a:buNone/>
              <a:defRPr/>
            </a:pPr>
            <a:r>
              <a:rPr lang="fr-FR" sz="2400" dirty="0" smtClean="0"/>
              <a:t>… </a:t>
            </a:r>
            <a:r>
              <a:rPr lang="fr-FR" sz="1800" dirty="0" smtClean="0"/>
              <a:t>lorsque l’événement de mer s’est produit dans les eaux territoriales française.</a:t>
            </a:r>
            <a:endParaRPr lang="fr-FR" sz="2000" dirty="0" smtClean="0"/>
          </a:p>
          <a:p>
            <a:pPr eaLnBrk="1" hangingPunct="1">
              <a:lnSpc>
                <a:spcPct val="90000"/>
              </a:lnSpc>
              <a:buFont typeface="Wingdings" pitchFamily="2" charset="2"/>
              <a:buNone/>
              <a:defRPr/>
            </a:pPr>
            <a:endParaRPr lang="fr-FR" sz="800" dirty="0" smtClean="0"/>
          </a:p>
          <a:p>
            <a:pPr eaLnBrk="1" hangingPunct="1">
              <a:lnSpc>
                <a:spcPct val="90000"/>
              </a:lnSpc>
              <a:buFont typeface="Wingdings" pitchFamily="2" charset="2"/>
              <a:buChar char="Ø"/>
              <a:defRPr/>
            </a:pPr>
            <a:r>
              <a:rPr lang="fr-FR" sz="2400" b="1" u="sng" dirty="0" smtClean="0">
                <a:solidFill>
                  <a:srgbClr val="FFFF00"/>
                </a:solidFill>
              </a:rPr>
              <a:t>Événement de mer</a:t>
            </a:r>
            <a:endParaRPr lang="fr-FR" sz="2400" b="1" dirty="0">
              <a:solidFill>
                <a:srgbClr val="FFFF00"/>
              </a:solidFill>
            </a:endParaRPr>
          </a:p>
          <a:p>
            <a:pPr marL="0" indent="0" eaLnBrk="1" hangingPunct="1">
              <a:lnSpc>
                <a:spcPct val="90000"/>
              </a:lnSpc>
              <a:buFontTx/>
              <a:buNone/>
              <a:defRPr/>
            </a:pPr>
            <a:r>
              <a:rPr lang="fr-FR" sz="1800" b="1" dirty="0" smtClean="0"/>
              <a:t>… </a:t>
            </a:r>
            <a:r>
              <a:rPr lang="fr-FR" sz="1800" dirty="0" smtClean="0"/>
              <a:t>où qu’il se soit produit, </a:t>
            </a:r>
          </a:p>
          <a:p>
            <a:pPr marL="400050" lvl="1" indent="0" eaLnBrk="1" hangingPunct="1">
              <a:lnSpc>
                <a:spcPct val="90000"/>
              </a:lnSpc>
              <a:buFontTx/>
              <a:buNone/>
              <a:defRPr/>
            </a:pPr>
            <a:r>
              <a:rPr lang="fr-FR" sz="1800" dirty="0" smtClean="0">
                <a:latin typeface="Arial" charset="0"/>
                <a:cs typeface="Arial" charset="0"/>
              </a:rPr>
              <a:t>si blessures graves à des ressortissants français,  </a:t>
            </a:r>
          </a:p>
          <a:p>
            <a:pPr marL="400050" lvl="1" indent="0" eaLnBrk="1" hangingPunct="1">
              <a:lnSpc>
                <a:spcPct val="90000"/>
              </a:lnSpc>
              <a:buFontTx/>
              <a:buNone/>
              <a:defRPr/>
            </a:pPr>
            <a:r>
              <a:rPr lang="fr-FR" sz="1800" dirty="0" smtClean="0">
                <a:latin typeface="Arial" charset="0"/>
                <a:cs typeface="Arial" charset="0"/>
              </a:rPr>
              <a:t>ou grave préjudice au territoire français, à l’environnement, ou aux installations ou ouvrages sur lesquels la France exerce sa juridiction</a:t>
            </a:r>
            <a:r>
              <a:rPr lang="fr-FR" sz="1800" b="1" dirty="0" smtClean="0">
                <a:latin typeface="Arial" charset="0"/>
                <a:cs typeface="Arial" charset="0"/>
              </a:rPr>
              <a:t>.</a:t>
            </a:r>
          </a:p>
          <a:p>
            <a:pPr marL="400050" lvl="1" indent="0" eaLnBrk="1" hangingPunct="1">
              <a:lnSpc>
                <a:spcPct val="90000"/>
              </a:lnSpc>
              <a:buFontTx/>
              <a:buNone/>
              <a:defRPr/>
            </a:pPr>
            <a:endParaRPr lang="fr-FR" sz="1800" b="1" dirty="0" smtClean="0">
              <a:latin typeface="Arial" charset="0"/>
              <a:cs typeface="Arial" charset="0"/>
            </a:endParaRPr>
          </a:p>
          <a:p>
            <a:pPr marL="400050" lvl="1" indent="0" algn="r" eaLnBrk="1" hangingPunct="1">
              <a:lnSpc>
                <a:spcPct val="90000"/>
              </a:lnSpc>
              <a:buFontTx/>
              <a:buNone/>
              <a:defRPr/>
            </a:pPr>
            <a:r>
              <a:rPr lang="fr-FR" sz="1800" b="1" dirty="0" smtClean="0">
                <a:latin typeface="Arial" charset="0"/>
                <a:cs typeface="Arial" charset="0"/>
              </a:rPr>
              <a:t> </a:t>
            </a:r>
          </a:p>
        </p:txBody>
      </p:sp>
      <p:pic>
        <p:nvPicPr>
          <p:cNvPr id="17412" name="Picture 9" descr="bandea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6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0" descr="logo pièc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43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Espace réservé du pied de page 1"/>
          <p:cNvSpPr>
            <a:spLocks noGrp="1"/>
          </p:cNvSpPr>
          <p:nvPr>
            <p:ph type="ftr" sz="quarter" idx="11"/>
          </p:nvPr>
        </p:nvSpPr>
        <p:spPr>
          <a:xfrm>
            <a:off x="2339975" y="6248400"/>
            <a:ext cx="496887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fr-FR" sz="1400" b="1" dirty="0">
              <a:solidFill>
                <a:schemeClr val="bg1"/>
              </a:solidFill>
              <a:latin typeface="Times New Roman" pitchFamily="18" charset="0"/>
            </a:endParaRPr>
          </a:p>
        </p:txBody>
      </p:sp>
      <p:sp>
        <p:nvSpPr>
          <p:cNvPr id="17415" name="Espace réservé du numéro de diapositive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DC18F4B3-A839-41A1-9E49-C0E380B720FB}" type="slidenum">
              <a:rPr lang="fr-FR" sz="1400" smtClean="0">
                <a:solidFill>
                  <a:schemeClr val="bg1"/>
                </a:solidFill>
                <a:latin typeface="Times New Roman" pitchFamily="18" charset="0"/>
              </a:rPr>
              <a:pPr eaLnBrk="1" hangingPunct="1"/>
              <a:t>11</a:t>
            </a:fld>
            <a:endParaRPr lang="fr-FR" sz="1400" smtClean="0">
              <a:solidFill>
                <a:schemeClr val="bg1"/>
              </a:solidFill>
              <a:latin typeface="Times New Roman" pitchFamily="18"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437">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843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437">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437">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43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1187624" y="332656"/>
            <a:ext cx="7772400" cy="1008112"/>
          </a:xfrm>
        </p:spPr>
        <p:txBody>
          <a:bodyPr/>
          <a:lstStyle/>
          <a:p>
            <a:pPr eaLnBrk="1" hangingPunct="1">
              <a:defRPr/>
            </a:pPr>
            <a:r>
              <a:rPr lang="fr-FR" b="1" dirty="0" smtClean="0">
                <a:solidFill>
                  <a:srgbClr val="FF0000"/>
                </a:solidFill>
                <a:effectLst>
                  <a:outerShdw blurRad="38100" dist="38100" dir="2700000" algn="tl">
                    <a:srgbClr val="000000"/>
                  </a:outerShdw>
                </a:effectLst>
              </a:rPr>
              <a:t>Les obligations d’enquêter</a:t>
            </a:r>
          </a:p>
        </p:txBody>
      </p:sp>
      <p:sp>
        <p:nvSpPr>
          <p:cNvPr id="16387" name="Espace réservé du contenu 6"/>
          <p:cNvSpPr>
            <a:spLocks noGrp="1"/>
          </p:cNvSpPr>
          <p:nvPr>
            <p:ph idx="1"/>
          </p:nvPr>
        </p:nvSpPr>
        <p:spPr>
          <a:xfrm>
            <a:off x="1547664" y="1556792"/>
            <a:ext cx="7345362" cy="4608512"/>
          </a:xfrm>
        </p:spPr>
        <p:txBody>
          <a:bodyPr/>
          <a:lstStyle/>
          <a:p>
            <a:pPr algn="ctr">
              <a:lnSpc>
                <a:spcPct val="150000"/>
              </a:lnSpc>
              <a:buFontTx/>
              <a:buChar char="-"/>
              <a:defRPr/>
            </a:pPr>
            <a:r>
              <a:rPr lang="fr-FR" sz="2000" b="1" dirty="0" smtClean="0">
                <a:solidFill>
                  <a:srgbClr val="FFC000"/>
                </a:solidFill>
              </a:rPr>
              <a:t>Classification des événements</a:t>
            </a:r>
          </a:p>
          <a:p>
            <a:pPr>
              <a:lnSpc>
                <a:spcPct val="150000"/>
              </a:lnSpc>
              <a:buFontTx/>
              <a:buChar char="-"/>
              <a:defRPr/>
            </a:pPr>
            <a:endParaRPr lang="fr-FR" sz="1800" b="1" dirty="0">
              <a:solidFill>
                <a:srgbClr val="FFFF33"/>
              </a:solidFill>
            </a:endParaRPr>
          </a:p>
          <a:p>
            <a:pPr>
              <a:lnSpc>
                <a:spcPct val="150000"/>
              </a:lnSpc>
              <a:buFontTx/>
              <a:buChar char="-"/>
              <a:defRPr/>
            </a:pPr>
            <a:r>
              <a:rPr lang="fr-FR" sz="1800" b="1" dirty="0" smtClean="0">
                <a:solidFill>
                  <a:srgbClr val="FFFF33"/>
                </a:solidFill>
              </a:rPr>
              <a:t>Accident très grave</a:t>
            </a:r>
            <a:r>
              <a:rPr lang="fr-FR" sz="1800" dirty="0" smtClean="0"/>
              <a:t> : (</a:t>
            </a:r>
            <a:r>
              <a:rPr lang="fr-FR" sz="1800" i="1" dirty="0" smtClean="0"/>
              <a:t>accident de mer qui entraîne la perte totale du navire, des pertes en vie humaines ou des dommages graves à l’environnement</a:t>
            </a:r>
            <a:r>
              <a:rPr lang="fr-FR" sz="1800" dirty="0" smtClean="0"/>
              <a:t>)</a:t>
            </a:r>
          </a:p>
          <a:p>
            <a:pPr>
              <a:lnSpc>
                <a:spcPct val="150000"/>
              </a:lnSpc>
              <a:buFontTx/>
              <a:buChar char="-"/>
              <a:defRPr/>
            </a:pPr>
            <a:r>
              <a:rPr lang="fr-FR" sz="1800" b="1" dirty="0" smtClean="0">
                <a:solidFill>
                  <a:srgbClr val="FFFF33"/>
                </a:solidFill>
              </a:rPr>
              <a:t>Accident grave</a:t>
            </a:r>
          </a:p>
          <a:p>
            <a:pPr>
              <a:lnSpc>
                <a:spcPct val="150000"/>
              </a:lnSpc>
              <a:buFontTx/>
              <a:buChar char="-"/>
              <a:defRPr/>
            </a:pPr>
            <a:r>
              <a:rPr lang="fr-FR" sz="1800" b="1" dirty="0" smtClean="0">
                <a:solidFill>
                  <a:srgbClr val="FFFF33"/>
                </a:solidFill>
              </a:rPr>
              <a:t>Incident de mer</a:t>
            </a:r>
          </a:p>
          <a:p>
            <a:pPr>
              <a:lnSpc>
                <a:spcPct val="150000"/>
              </a:lnSpc>
              <a:buFontTx/>
              <a:buChar char="-"/>
              <a:defRPr/>
            </a:pPr>
            <a:r>
              <a:rPr lang="fr-FR" sz="1800" b="1" dirty="0" smtClean="0">
                <a:solidFill>
                  <a:srgbClr val="FFFF33"/>
                </a:solidFill>
              </a:rPr>
              <a:t>Accident du travail</a:t>
            </a:r>
          </a:p>
          <a:p>
            <a:pPr marL="0" indent="0">
              <a:lnSpc>
                <a:spcPct val="150000"/>
              </a:lnSpc>
              <a:buNone/>
              <a:defRPr/>
            </a:pPr>
            <a:endParaRPr lang="fr-FR" sz="2600" b="1" dirty="0" smtClean="0">
              <a:solidFill>
                <a:srgbClr val="FFFF00"/>
              </a:solidFill>
            </a:endParaRPr>
          </a:p>
          <a:p>
            <a:pPr marL="0" indent="0">
              <a:lnSpc>
                <a:spcPct val="150000"/>
              </a:lnSpc>
              <a:buNone/>
              <a:defRPr/>
            </a:pPr>
            <a:endParaRPr lang="fr-FR" sz="2600" b="1" dirty="0" smtClean="0">
              <a:solidFill>
                <a:srgbClr val="FFFF00"/>
              </a:solidFill>
            </a:endParaRPr>
          </a:p>
          <a:p>
            <a:pPr marL="0" indent="0">
              <a:lnSpc>
                <a:spcPct val="150000"/>
              </a:lnSpc>
              <a:buNone/>
              <a:defRPr/>
            </a:pPr>
            <a:endParaRPr lang="fr-FR" sz="2600" b="1" dirty="0" smtClean="0">
              <a:solidFill>
                <a:srgbClr val="FFFF00"/>
              </a:solidFill>
            </a:endParaRPr>
          </a:p>
          <a:p>
            <a:pPr marL="0" indent="0">
              <a:lnSpc>
                <a:spcPct val="150000"/>
              </a:lnSpc>
              <a:buNone/>
              <a:defRPr/>
            </a:pPr>
            <a:endParaRPr lang="fr-FR" sz="2600" b="1" dirty="0" smtClean="0">
              <a:solidFill>
                <a:srgbClr val="FFFF00"/>
              </a:solidFill>
            </a:endParaRPr>
          </a:p>
          <a:p>
            <a:pPr marL="0" indent="0">
              <a:lnSpc>
                <a:spcPct val="150000"/>
              </a:lnSpc>
              <a:buNone/>
              <a:defRPr/>
            </a:pPr>
            <a:endParaRPr lang="fr-FR" b="1" dirty="0" smtClean="0">
              <a:solidFill>
                <a:srgbClr val="FFFF00"/>
              </a:solidFill>
            </a:endParaRPr>
          </a:p>
          <a:p>
            <a:pPr>
              <a:buFontTx/>
              <a:buNone/>
              <a:defRPr/>
            </a:pPr>
            <a:r>
              <a:rPr lang="fr-FR" dirty="0" smtClean="0"/>
              <a:t>			</a:t>
            </a:r>
          </a:p>
          <a:p>
            <a:pPr>
              <a:defRPr/>
            </a:pPr>
            <a:endParaRPr lang="fr-FR" dirty="0" smtClean="0"/>
          </a:p>
        </p:txBody>
      </p:sp>
      <p:pic>
        <p:nvPicPr>
          <p:cNvPr id="15364" name="Picture 3" descr="bandea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6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descr="logo pièc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43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Espace réservé du pied de page 1"/>
          <p:cNvSpPr>
            <a:spLocks noGrp="1"/>
          </p:cNvSpPr>
          <p:nvPr>
            <p:ph type="ftr" sz="quarter" idx="11"/>
          </p:nvPr>
        </p:nvSpPr>
        <p:spPr>
          <a:xfrm>
            <a:off x="2411413" y="6248400"/>
            <a:ext cx="453707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fr-FR" sz="1400" b="1" dirty="0">
              <a:solidFill>
                <a:schemeClr val="bg1"/>
              </a:solidFill>
              <a:latin typeface="Times New Roman" pitchFamily="18" charset="0"/>
            </a:endParaRPr>
          </a:p>
        </p:txBody>
      </p:sp>
      <p:sp>
        <p:nvSpPr>
          <p:cNvPr id="15367" name="Espace réservé du numéro de diapositive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264684E1-CB2A-46CF-923B-829F1385A49E}" type="slidenum">
              <a:rPr lang="fr-FR" sz="1400" smtClean="0">
                <a:solidFill>
                  <a:schemeClr val="bg1"/>
                </a:solidFill>
                <a:latin typeface="Times New Roman" pitchFamily="18" charset="0"/>
              </a:rPr>
              <a:pPr eaLnBrk="1" hangingPunct="1"/>
              <a:t>12</a:t>
            </a:fld>
            <a:endParaRPr lang="fr-FR" sz="1400" smtClean="0">
              <a:solidFill>
                <a:schemeClr val="bg1"/>
              </a:solidFill>
              <a:latin typeface="Times New Roman" pitchFamily="18" charset="0"/>
            </a:endParaRPr>
          </a:p>
        </p:txBody>
      </p:sp>
    </p:spTree>
    <p:extLst>
      <p:ext uri="{BB962C8B-B14F-4D97-AF65-F5344CB8AC3E}">
        <p14:creationId xmlns:p14="http://schemas.microsoft.com/office/powerpoint/2010/main" val="1281632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1187624" y="332656"/>
            <a:ext cx="7772400" cy="1008112"/>
          </a:xfrm>
        </p:spPr>
        <p:txBody>
          <a:bodyPr/>
          <a:lstStyle/>
          <a:p>
            <a:pPr eaLnBrk="1" hangingPunct="1">
              <a:defRPr/>
            </a:pPr>
            <a:r>
              <a:rPr lang="fr-FR" b="1" dirty="0" smtClean="0">
                <a:solidFill>
                  <a:srgbClr val="FF0000"/>
                </a:solidFill>
                <a:effectLst>
                  <a:outerShdw blurRad="38100" dist="38100" dir="2700000" algn="tl">
                    <a:srgbClr val="000000"/>
                  </a:outerShdw>
                </a:effectLst>
              </a:rPr>
              <a:t>Les obligations d’enquêter</a:t>
            </a:r>
          </a:p>
        </p:txBody>
      </p:sp>
      <p:sp>
        <p:nvSpPr>
          <p:cNvPr id="16387" name="Espace réservé du contenu 6"/>
          <p:cNvSpPr>
            <a:spLocks noGrp="1"/>
          </p:cNvSpPr>
          <p:nvPr>
            <p:ph idx="1"/>
          </p:nvPr>
        </p:nvSpPr>
        <p:spPr>
          <a:xfrm>
            <a:off x="1547664" y="1556792"/>
            <a:ext cx="7345362" cy="4608512"/>
          </a:xfrm>
        </p:spPr>
        <p:txBody>
          <a:bodyPr/>
          <a:lstStyle/>
          <a:p>
            <a:pPr marL="0" indent="0">
              <a:buNone/>
            </a:pPr>
            <a:r>
              <a:rPr lang="fr-FR" sz="1600" b="1" dirty="0" smtClean="0">
                <a:solidFill>
                  <a:srgbClr val="FFFF00"/>
                </a:solidFill>
              </a:rPr>
              <a:t>Une </a:t>
            </a:r>
            <a:r>
              <a:rPr lang="fr-FR" sz="1600" b="1" dirty="0">
                <a:solidFill>
                  <a:srgbClr val="FFFF00"/>
                </a:solidFill>
              </a:rPr>
              <a:t>enquête est systématiquement ouverte si l’évènement constitue un accident très grave, quel que soit le lieu de l’accident, et impliquant :</a:t>
            </a:r>
          </a:p>
          <a:p>
            <a:pPr marL="0" indent="0">
              <a:buNone/>
            </a:pPr>
            <a:r>
              <a:rPr lang="fr-FR" sz="1600" dirty="0"/>
              <a:t> </a:t>
            </a:r>
          </a:p>
          <a:p>
            <a:pPr lvl="0"/>
            <a:r>
              <a:rPr lang="fr-FR" sz="1600" dirty="0"/>
              <a:t>Un navire de commerce français, ou</a:t>
            </a:r>
            <a:r>
              <a:rPr lang="fr-FR" sz="1600" dirty="0" smtClean="0"/>
              <a:t>,</a:t>
            </a:r>
            <a:r>
              <a:rPr lang="fr-FR" sz="1600" dirty="0"/>
              <a:t> </a:t>
            </a:r>
          </a:p>
          <a:p>
            <a:pPr lvl="0"/>
            <a:r>
              <a:rPr lang="fr-FR" sz="1600" dirty="0"/>
              <a:t>Un navire de plaisance français effectuant une navigation commerciale et armé sous rôle d’équipage, ou</a:t>
            </a:r>
            <a:r>
              <a:rPr lang="fr-FR" sz="1600" dirty="0" smtClean="0"/>
              <a:t>,</a:t>
            </a:r>
            <a:r>
              <a:rPr lang="fr-FR" sz="1600" dirty="0"/>
              <a:t> </a:t>
            </a:r>
          </a:p>
          <a:p>
            <a:pPr lvl="0"/>
            <a:r>
              <a:rPr lang="fr-FR" sz="1600" dirty="0"/>
              <a:t>Un navire de pêche français de longueur supérieure à 15 m. </a:t>
            </a:r>
            <a:endParaRPr lang="fr-FR" sz="1600" dirty="0" smtClean="0"/>
          </a:p>
          <a:p>
            <a:pPr marL="0" lvl="0" indent="0">
              <a:buNone/>
            </a:pPr>
            <a:r>
              <a:rPr lang="fr-FR" sz="1600" dirty="0"/>
              <a:t> </a:t>
            </a:r>
          </a:p>
          <a:p>
            <a:pPr marL="0" indent="0">
              <a:buNone/>
            </a:pPr>
            <a:r>
              <a:rPr lang="fr-FR" sz="1600" b="1" dirty="0">
                <a:solidFill>
                  <a:srgbClr val="FFFF00"/>
                </a:solidFill>
              </a:rPr>
              <a:t>Une enquête est également systématiquement ouverte en cas d’accident très grave impliquant un navire étranger de même type et survenant dans les eaux intérieures ou les eaux territoriales françaises, ou dans le cas ou d’importants intérêts français sont touchés, et notamment en cas de dommages graves à l’environnement. </a:t>
            </a:r>
          </a:p>
          <a:p>
            <a:pPr marL="0" indent="0">
              <a:lnSpc>
                <a:spcPct val="150000"/>
              </a:lnSpc>
              <a:buNone/>
              <a:defRPr/>
            </a:pPr>
            <a:endParaRPr lang="fr-FR" sz="1600" b="1" dirty="0" smtClean="0">
              <a:solidFill>
                <a:srgbClr val="FFFF00"/>
              </a:solidFill>
            </a:endParaRPr>
          </a:p>
          <a:p>
            <a:pPr marL="0" indent="0">
              <a:lnSpc>
                <a:spcPct val="150000"/>
              </a:lnSpc>
              <a:buNone/>
              <a:defRPr/>
            </a:pPr>
            <a:r>
              <a:rPr lang="fr-FR" sz="1400" b="1" i="1" dirty="0" smtClean="0">
                <a:solidFill>
                  <a:srgbClr val="FF0000"/>
                </a:solidFill>
              </a:rPr>
              <a:t>Ces obligations découlent des exigences combinées de l’OMI et de l’UE</a:t>
            </a:r>
          </a:p>
          <a:p>
            <a:pPr marL="0" indent="0">
              <a:lnSpc>
                <a:spcPct val="150000"/>
              </a:lnSpc>
              <a:buNone/>
              <a:defRPr/>
            </a:pPr>
            <a:endParaRPr lang="fr-FR" sz="2600" b="1" dirty="0" smtClean="0">
              <a:solidFill>
                <a:srgbClr val="FFFF00"/>
              </a:solidFill>
            </a:endParaRPr>
          </a:p>
          <a:p>
            <a:pPr marL="0" indent="0">
              <a:lnSpc>
                <a:spcPct val="150000"/>
              </a:lnSpc>
              <a:buNone/>
              <a:defRPr/>
            </a:pPr>
            <a:endParaRPr lang="fr-FR" sz="2600" b="1" dirty="0" smtClean="0">
              <a:solidFill>
                <a:srgbClr val="FFFF00"/>
              </a:solidFill>
            </a:endParaRPr>
          </a:p>
          <a:p>
            <a:pPr marL="0" indent="0">
              <a:lnSpc>
                <a:spcPct val="150000"/>
              </a:lnSpc>
              <a:buNone/>
              <a:defRPr/>
            </a:pPr>
            <a:endParaRPr lang="fr-FR" b="1" dirty="0" smtClean="0">
              <a:solidFill>
                <a:srgbClr val="FFFF00"/>
              </a:solidFill>
            </a:endParaRPr>
          </a:p>
          <a:p>
            <a:pPr>
              <a:buFontTx/>
              <a:buNone/>
              <a:defRPr/>
            </a:pPr>
            <a:r>
              <a:rPr lang="fr-FR" dirty="0" smtClean="0"/>
              <a:t>			</a:t>
            </a:r>
          </a:p>
          <a:p>
            <a:pPr>
              <a:defRPr/>
            </a:pPr>
            <a:endParaRPr lang="fr-FR" dirty="0" smtClean="0"/>
          </a:p>
        </p:txBody>
      </p:sp>
      <p:pic>
        <p:nvPicPr>
          <p:cNvPr id="15364" name="Picture 3" descr="bandea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6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descr="logo pièc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43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Espace réservé du pied de page 1"/>
          <p:cNvSpPr>
            <a:spLocks noGrp="1"/>
          </p:cNvSpPr>
          <p:nvPr>
            <p:ph type="ftr" sz="quarter" idx="11"/>
          </p:nvPr>
        </p:nvSpPr>
        <p:spPr>
          <a:xfrm>
            <a:off x="2411413" y="6248400"/>
            <a:ext cx="453707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fr-FR" sz="1400" b="1" dirty="0">
              <a:solidFill>
                <a:schemeClr val="bg1"/>
              </a:solidFill>
              <a:latin typeface="Times New Roman" pitchFamily="18" charset="0"/>
            </a:endParaRPr>
          </a:p>
        </p:txBody>
      </p:sp>
      <p:sp>
        <p:nvSpPr>
          <p:cNvPr id="15367" name="Espace réservé du numéro de diapositive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264684E1-CB2A-46CF-923B-829F1385A49E}" type="slidenum">
              <a:rPr lang="fr-FR" sz="1400" smtClean="0">
                <a:solidFill>
                  <a:schemeClr val="bg1"/>
                </a:solidFill>
                <a:latin typeface="Times New Roman" pitchFamily="18" charset="0"/>
              </a:rPr>
              <a:pPr eaLnBrk="1" hangingPunct="1"/>
              <a:t>13</a:t>
            </a:fld>
            <a:endParaRPr lang="fr-FR" sz="1400" smtClean="0">
              <a:solidFill>
                <a:schemeClr val="bg1"/>
              </a:solidFill>
              <a:latin typeface="Times New Roman" pitchFamily="18" charset="0"/>
            </a:endParaRPr>
          </a:p>
        </p:txBody>
      </p:sp>
    </p:spTree>
    <p:extLst>
      <p:ext uri="{BB962C8B-B14F-4D97-AF65-F5344CB8AC3E}">
        <p14:creationId xmlns:p14="http://schemas.microsoft.com/office/powerpoint/2010/main" val="1416995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1187624" y="332656"/>
            <a:ext cx="7772400" cy="1008112"/>
          </a:xfrm>
        </p:spPr>
        <p:txBody>
          <a:bodyPr/>
          <a:lstStyle/>
          <a:p>
            <a:pPr eaLnBrk="1" hangingPunct="1">
              <a:defRPr/>
            </a:pPr>
            <a:r>
              <a:rPr lang="fr-FR" b="1" dirty="0" smtClean="0">
                <a:solidFill>
                  <a:srgbClr val="FF0000"/>
                </a:solidFill>
                <a:effectLst>
                  <a:outerShdw blurRad="38100" dist="38100" dir="2700000" algn="tl">
                    <a:srgbClr val="000000"/>
                  </a:outerShdw>
                </a:effectLst>
              </a:rPr>
              <a:t>Les autres événements</a:t>
            </a:r>
          </a:p>
        </p:txBody>
      </p:sp>
      <p:sp>
        <p:nvSpPr>
          <p:cNvPr id="16387" name="Espace réservé du contenu 6"/>
          <p:cNvSpPr>
            <a:spLocks noGrp="1"/>
          </p:cNvSpPr>
          <p:nvPr>
            <p:ph idx="1"/>
          </p:nvPr>
        </p:nvSpPr>
        <p:spPr>
          <a:xfrm>
            <a:off x="1547664" y="1556792"/>
            <a:ext cx="7345362" cy="4608512"/>
          </a:xfrm>
        </p:spPr>
        <p:txBody>
          <a:bodyPr/>
          <a:lstStyle/>
          <a:p>
            <a:pPr marL="0" indent="0">
              <a:buNone/>
            </a:pPr>
            <a:r>
              <a:rPr lang="fr-FR" sz="1600" b="1" dirty="0" smtClean="0">
                <a:solidFill>
                  <a:srgbClr val="FFFF00"/>
                </a:solidFill>
              </a:rPr>
              <a:t>Les accidents graves concernant les navires cités supra ou tout accident concernant un autre navire.</a:t>
            </a:r>
            <a:endParaRPr lang="fr-FR" sz="1600" b="1" dirty="0">
              <a:solidFill>
                <a:srgbClr val="FFFF00"/>
              </a:solidFill>
            </a:endParaRPr>
          </a:p>
          <a:p>
            <a:pPr marL="0" indent="0">
              <a:buNone/>
            </a:pPr>
            <a:r>
              <a:rPr lang="fr-FR" sz="1600" dirty="0"/>
              <a:t> </a:t>
            </a:r>
          </a:p>
          <a:p>
            <a:pPr lvl="0"/>
            <a:r>
              <a:rPr lang="fr-FR" sz="1600" dirty="0" smtClean="0"/>
              <a:t>Obligation de notifier (base EMCIP),</a:t>
            </a:r>
            <a:endParaRPr lang="fr-FR" sz="1600" dirty="0"/>
          </a:p>
          <a:p>
            <a:pPr lvl="0"/>
            <a:r>
              <a:rPr lang="fr-FR" sz="1600" dirty="0" smtClean="0"/>
              <a:t>Obligation d’évaluer et de </a:t>
            </a:r>
            <a:r>
              <a:rPr lang="fr-FR" sz="1600" dirty="0"/>
              <a:t> </a:t>
            </a:r>
            <a:r>
              <a:rPr lang="fr-FR" sz="1600" dirty="0" smtClean="0"/>
              <a:t>notifier la décision et ses motivations (EMCIP).</a:t>
            </a:r>
            <a:endParaRPr lang="fr-FR" sz="1600" dirty="0"/>
          </a:p>
          <a:p>
            <a:pPr marL="0" lvl="0" indent="0">
              <a:buNone/>
            </a:pPr>
            <a:endParaRPr lang="fr-FR" sz="1600" dirty="0"/>
          </a:p>
          <a:p>
            <a:pPr marL="0" indent="0">
              <a:buNone/>
            </a:pPr>
            <a:r>
              <a:rPr lang="fr-FR" sz="1600" b="1" dirty="0" smtClean="0">
                <a:solidFill>
                  <a:srgbClr val="FFFF00"/>
                </a:solidFill>
              </a:rPr>
              <a:t>Les critères d’évaluation</a:t>
            </a:r>
          </a:p>
          <a:p>
            <a:pPr marL="0" indent="0">
              <a:buNone/>
            </a:pPr>
            <a:endParaRPr lang="fr-FR" sz="1600" b="1" dirty="0">
              <a:solidFill>
                <a:srgbClr val="FFFF00"/>
              </a:solidFill>
            </a:endParaRPr>
          </a:p>
          <a:p>
            <a:r>
              <a:rPr lang="fr-FR" sz="1600" dirty="0" smtClean="0">
                <a:solidFill>
                  <a:schemeClr val="accent3"/>
                </a:solidFill>
              </a:rPr>
              <a:t>Gravité de l’événement,</a:t>
            </a:r>
          </a:p>
          <a:p>
            <a:r>
              <a:rPr lang="fr-FR" sz="1600" dirty="0" smtClean="0">
                <a:solidFill>
                  <a:schemeClr val="accent3"/>
                </a:solidFill>
              </a:rPr>
              <a:t>Occurrence, </a:t>
            </a:r>
          </a:p>
          <a:p>
            <a:r>
              <a:rPr lang="fr-FR" sz="1600" dirty="0" smtClean="0">
                <a:solidFill>
                  <a:schemeClr val="accent3"/>
                </a:solidFill>
              </a:rPr>
              <a:t>Impact médiatique,</a:t>
            </a:r>
          </a:p>
          <a:p>
            <a:r>
              <a:rPr lang="fr-FR" sz="1600" dirty="0" smtClean="0">
                <a:solidFill>
                  <a:schemeClr val="accent3"/>
                </a:solidFill>
              </a:rPr>
              <a:t>Opportunité d’améliorer la sécurité maritime.(</a:t>
            </a:r>
            <a:r>
              <a:rPr lang="fr-FR" sz="1600" i="1" dirty="0" smtClean="0">
                <a:solidFill>
                  <a:schemeClr val="accent3"/>
                </a:solidFill>
              </a:rPr>
              <a:t>ce dernier critère permet au bureau de décider de développer une politique d’enquête</a:t>
            </a:r>
            <a:r>
              <a:rPr lang="fr-FR" sz="1600" dirty="0" smtClean="0">
                <a:solidFill>
                  <a:schemeClr val="accent3"/>
                </a:solidFill>
              </a:rPr>
              <a:t>).</a:t>
            </a:r>
            <a:endParaRPr lang="fr-FR" sz="2600" b="1" dirty="0" smtClean="0">
              <a:solidFill>
                <a:srgbClr val="FFFF00"/>
              </a:solidFill>
            </a:endParaRPr>
          </a:p>
          <a:p>
            <a:pPr marL="0" indent="0">
              <a:lnSpc>
                <a:spcPct val="150000"/>
              </a:lnSpc>
              <a:buNone/>
              <a:defRPr/>
            </a:pPr>
            <a:endParaRPr lang="fr-FR" sz="2600" b="1" dirty="0" smtClean="0">
              <a:solidFill>
                <a:srgbClr val="FFFF00"/>
              </a:solidFill>
            </a:endParaRPr>
          </a:p>
          <a:p>
            <a:pPr marL="0" indent="0">
              <a:lnSpc>
                <a:spcPct val="150000"/>
              </a:lnSpc>
              <a:buNone/>
              <a:defRPr/>
            </a:pPr>
            <a:endParaRPr lang="fr-FR" b="1" dirty="0" smtClean="0">
              <a:solidFill>
                <a:srgbClr val="FFFF00"/>
              </a:solidFill>
            </a:endParaRPr>
          </a:p>
          <a:p>
            <a:pPr>
              <a:buFontTx/>
              <a:buNone/>
              <a:defRPr/>
            </a:pPr>
            <a:r>
              <a:rPr lang="fr-FR" dirty="0" smtClean="0"/>
              <a:t>			</a:t>
            </a:r>
          </a:p>
          <a:p>
            <a:pPr>
              <a:defRPr/>
            </a:pPr>
            <a:endParaRPr lang="fr-FR" dirty="0" smtClean="0"/>
          </a:p>
        </p:txBody>
      </p:sp>
      <p:pic>
        <p:nvPicPr>
          <p:cNvPr id="15364" name="Picture 3" descr="bandea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6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descr="logo pièc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43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Espace réservé du pied de page 1"/>
          <p:cNvSpPr>
            <a:spLocks noGrp="1"/>
          </p:cNvSpPr>
          <p:nvPr>
            <p:ph type="ftr" sz="quarter" idx="11"/>
          </p:nvPr>
        </p:nvSpPr>
        <p:spPr>
          <a:xfrm>
            <a:off x="2411413" y="6248400"/>
            <a:ext cx="453707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fr-FR" sz="1400" b="1" dirty="0">
              <a:solidFill>
                <a:schemeClr val="bg1"/>
              </a:solidFill>
              <a:latin typeface="Times New Roman" pitchFamily="18" charset="0"/>
            </a:endParaRPr>
          </a:p>
        </p:txBody>
      </p:sp>
      <p:sp>
        <p:nvSpPr>
          <p:cNvPr id="15367" name="Espace réservé du numéro de diapositive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264684E1-CB2A-46CF-923B-829F1385A49E}" type="slidenum">
              <a:rPr lang="fr-FR" sz="1400" smtClean="0">
                <a:solidFill>
                  <a:schemeClr val="bg1"/>
                </a:solidFill>
                <a:latin typeface="Times New Roman" pitchFamily="18" charset="0"/>
              </a:rPr>
              <a:pPr eaLnBrk="1" hangingPunct="1"/>
              <a:t>14</a:t>
            </a:fld>
            <a:endParaRPr lang="fr-FR" sz="1400" smtClean="0">
              <a:solidFill>
                <a:schemeClr val="bg1"/>
              </a:solidFill>
              <a:latin typeface="Times New Roman" pitchFamily="18" charset="0"/>
            </a:endParaRPr>
          </a:p>
        </p:txBody>
      </p:sp>
    </p:spTree>
    <p:extLst>
      <p:ext uri="{BB962C8B-B14F-4D97-AF65-F5344CB8AC3E}">
        <p14:creationId xmlns:p14="http://schemas.microsoft.com/office/powerpoint/2010/main" val="3096033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1"/>
          <p:cNvSpPr>
            <a:spLocks noGrp="1"/>
          </p:cNvSpPr>
          <p:nvPr>
            <p:ph type="title"/>
          </p:nvPr>
        </p:nvSpPr>
        <p:spPr>
          <a:xfrm>
            <a:off x="684213" y="476250"/>
            <a:ext cx="7772400" cy="865188"/>
          </a:xfrm>
        </p:spPr>
        <p:txBody>
          <a:bodyPr/>
          <a:lstStyle/>
          <a:p>
            <a:r>
              <a:rPr lang="fr-FR" b="1" dirty="0" smtClean="0">
                <a:solidFill>
                  <a:srgbClr val="FF0000"/>
                </a:solidFill>
              </a:rPr>
              <a:t>Enquêtes BEA Mer 2015</a:t>
            </a:r>
          </a:p>
        </p:txBody>
      </p:sp>
      <p:sp>
        <p:nvSpPr>
          <p:cNvPr id="51203" name="Espace réservé du contenu 2"/>
          <p:cNvSpPr>
            <a:spLocks noGrp="1"/>
          </p:cNvSpPr>
          <p:nvPr>
            <p:ph idx="1"/>
          </p:nvPr>
        </p:nvSpPr>
        <p:spPr>
          <a:xfrm>
            <a:off x="684213" y="1412875"/>
            <a:ext cx="7772400" cy="4114800"/>
          </a:xfrm>
        </p:spPr>
        <p:txBody>
          <a:bodyPr/>
          <a:lstStyle/>
          <a:p>
            <a:endParaRPr lang="fr-FR" sz="2000" dirty="0" smtClean="0"/>
          </a:p>
          <a:p>
            <a:r>
              <a:rPr lang="fr-FR" sz="2000" dirty="0" smtClean="0"/>
              <a:t> </a:t>
            </a:r>
          </a:p>
        </p:txBody>
      </p:sp>
      <p:pic>
        <p:nvPicPr>
          <p:cNvPr id="51207" name="Picture 7" descr="logo piè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43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Espace réservé du pied de page 1"/>
          <p:cNvSpPr>
            <a:spLocks noGrp="1"/>
          </p:cNvSpPr>
          <p:nvPr>
            <p:ph type="ftr" sz="quarter" idx="11"/>
          </p:nvPr>
        </p:nvSpPr>
        <p:spPr>
          <a:xfrm>
            <a:off x="1547813" y="6248400"/>
            <a:ext cx="561657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fr-FR" sz="1400" b="1" dirty="0">
              <a:solidFill>
                <a:schemeClr val="bg1"/>
              </a:solidFill>
              <a:latin typeface="Times New Roman" pitchFamily="18" charset="0"/>
            </a:endParaRPr>
          </a:p>
        </p:txBody>
      </p:sp>
      <p:sp>
        <p:nvSpPr>
          <p:cNvPr id="51209" name="Espace réservé du numéro de diapositive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0585373D-10CE-4D36-87A6-B8D4088F0372}" type="slidenum">
              <a:rPr lang="fr-FR" sz="1400" smtClean="0">
                <a:solidFill>
                  <a:schemeClr val="bg1"/>
                </a:solidFill>
                <a:latin typeface="Times New Roman" pitchFamily="18" charset="0"/>
              </a:rPr>
              <a:pPr eaLnBrk="1" hangingPunct="1"/>
              <a:t>15</a:t>
            </a:fld>
            <a:endParaRPr lang="fr-FR" sz="1400" dirty="0" smtClean="0">
              <a:solidFill>
                <a:schemeClr val="bg1"/>
              </a:solidFill>
              <a:latin typeface="Times New Roman" pitchFamily="18" charset="0"/>
            </a:endParaRPr>
          </a:p>
        </p:txBody>
      </p:sp>
      <p:graphicFrame>
        <p:nvGraphicFramePr>
          <p:cNvPr id="9" name="Graphique 8"/>
          <p:cNvGraphicFramePr/>
          <p:nvPr>
            <p:extLst>
              <p:ext uri="{D42A27DB-BD31-4B8C-83A1-F6EECF244321}">
                <p14:modId xmlns:p14="http://schemas.microsoft.com/office/powerpoint/2010/main" val="3190256719"/>
              </p:ext>
            </p:extLst>
          </p:nvPr>
        </p:nvGraphicFramePr>
        <p:xfrm>
          <a:off x="1259632" y="1484784"/>
          <a:ext cx="6384290" cy="44526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1187624" y="332656"/>
            <a:ext cx="7772400" cy="1008112"/>
          </a:xfrm>
        </p:spPr>
        <p:txBody>
          <a:bodyPr/>
          <a:lstStyle/>
          <a:p>
            <a:pPr eaLnBrk="1" hangingPunct="1">
              <a:defRPr/>
            </a:pPr>
            <a:r>
              <a:rPr lang="fr-FR" sz="4400" b="1" dirty="0" smtClean="0">
                <a:solidFill>
                  <a:srgbClr val="FF0000"/>
                </a:solidFill>
                <a:effectLst>
                  <a:outerShdw blurRad="38100" dist="38100" dir="2700000" algn="tl">
                    <a:srgbClr val="000000"/>
                  </a:outerShdw>
                </a:effectLst>
              </a:rPr>
              <a:t>Les enquêtes</a:t>
            </a:r>
          </a:p>
        </p:txBody>
      </p:sp>
      <p:sp>
        <p:nvSpPr>
          <p:cNvPr id="16387" name="Espace réservé du contenu 6"/>
          <p:cNvSpPr>
            <a:spLocks noGrp="1"/>
          </p:cNvSpPr>
          <p:nvPr>
            <p:ph idx="1"/>
          </p:nvPr>
        </p:nvSpPr>
        <p:spPr>
          <a:xfrm>
            <a:off x="1547664" y="1556792"/>
            <a:ext cx="7345362" cy="4608512"/>
          </a:xfrm>
        </p:spPr>
        <p:txBody>
          <a:bodyPr/>
          <a:lstStyle/>
          <a:p>
            <a:pPr>
              <a:lnSpc>
                <a:spcPct val="150000"/>
              </a:lnSpc>
              <a:buFont typeface="Arial" pitchFamily="34" charset="0"/>
              <a:buChar char="•"/>
              <a:defRPr/>
            </a:pPr>
            <a:r>
              <a:rPr lang="fr-FR" sz="2600" b="1" dirty="0" smtClean="0">
                <a:solidFill>
                  <a:srgbClr val="FFFF00"/>
                </a:solidFill>
              </a:rPr>
              <a:t>L’objectif</a:t>
            </a:r>
          </a:p>
          <a:p>
            <a:pPr>
              <a:lnSpc>
                <a:spcPct val="150000"/>
              </a:lnSpc>
              <a:buFont typeface="Arial" pitchFamily="34" charset="0"/>
              <a:buChar char="•"/>
              <a:defRPr/>
            </a:pPr>
            <a:r>
              <a:rPr lang="fr-FR" sz="2600" b="1" dirty="0" smtClean="0">
                <a:solidFill>
                  <a:srgbClr val="FFFF00"/>
                </a:solidFill>
              </a:rPr>
              <a:t>Quand et où ?</a:t>
            </a:r>
          </a:p>
          <a:p>
            <a:pPr>
              <a:lnSpc>
                <a:spcPct val="150000"/>
              </a:lnSpc>
              <a:buFont typeface="Arial" pitchFamily="34" charset="0"/>
              <a:buChar char="•"/>
              <a:defRPr/>
            </a:pPr>
            <a:r>
              <a:rPr lang="fr-FR" sz="2600" b="1" dirty="0" smtClean="0">
                <a:solidFill>
                  <a:srgbClr val="FFFF00"/>
                </a:solidFill>
              </a:rPr>
              <a:t>Le déclenchement </a:t>
            </a:r>
          </a:p>
          <a:p>
            <a:pPr>
              <a:lnSpc>
                <a:spcPct val="150000"/>
              </a:lnSpc>
              <a:buFont typeface="Arial" pitchFamily="34" charset="0"/>
              <a:buChar char="•"/>
              <a:defRPr/>
            </a:pPr>
            <a:r>
              <a:rPr lang="fr-FR" sz="2600" b="1" dirty="0" smtClean="0">
                <a:solidFill>
                  <a:srgbClr val="FFFF00"/>
                </a:solidFill>
              </a:rPr>
              <a:t>Le déroulement</a:t>
            </a:r>
          </a:p>
          <a:p>
            <a:pPr>
              <a:lnSpc>
                <a:spcPct val="150000"/>
              </a:lnSpc>
              <a:buFont typeface="Arial" pitchFamily="34" charset="0"/>
              <a:buChar char="•"/>
              <a:defRPr/>
            </a:pPr>
            <a:r>
              <a:rPr lang="fr-FR" sz="2600" b="1" dirty="0" smtClean="0">
                <a:solidFill>
                  <a:srgbClr val="FFFF00"/>
                </a:solidFill>
              </a:rPr>
              <a:t>La méthodologie</a:t>
            </a:r>
          </a:p>
          <a:p>
            <a:pPr>
              <a:lnSpc>
                <a:spcPct val="150000"/>
              </a:lnSpc>
              <a:buFont typeface="Arial" pitchFamily="34" charset="0"/>
              <a:buChar char="•"/>
              <a:defRPr/>
            </a:pPr>
            <a:r>
              <a:rPr lang="fr-FR" sz="2600" b="1" dirty="0" smtClean="0">
                <a:solidFill>
                  <a:srgbClr val="FFFF00"/>
                </a:solidFill>
              </a:rPr>
              <a:t>Le rapport lui-même </a:t>
            </a:r>
            <a:r>
              <a:rPr lang="fr-FR" sz="2000" b="1" dirty="0" smtClean="0">
                <a:solidFill>
                  <a:srgbClr val="FFFF00"/>
                </a:solidFill>
              </a:rPr>
              <a:t>écriture, publication, destin</a:t>
            </a:r>
            <a:endParaRPr lang="fr-FR" b="1" dirty="0" smtClean="0">
              <a:solidFill>
                <a:srgbClr val="FFFF00"/>
              </a:solidFill>
            </a:endParaRPr>
          </a:p>
          <a:p>
            <a:pPr>
              <a:buFontTx/>
              <a:buNone/>
              <a:defRPr/>
            </a:pPr>
            <a:r>
              <a:rPr lang="fr-FR" dirty="0" smtClean="0"/>
              <a:t>			</a:t>
            </a:r>
          </a:p>
          <a:p>
            <a:pPr>
              <a:defRPr/>
            </a:pPr>
            <a:endParaRPr lang="fr-FR" dirty="0" smtClean="0"/>
          </a:p>
        </p:txBody>
      </p:sp>
      <p:pic>
        <p:nvPicPr>
          <p:cNvPr id="15364" name="Picture 3" descr="bandea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6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descr="logo pièc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43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Espace réservé du pied de page 1"/>
          <p:cNvSpPr>
            <a:spLocks noGrp="1"/>
          </p:cNvSpPr>
          <p:nvPr>
            <p:ph type="ftr" sz="quarter" idx="11"/>
          </p:nvPr>
        </p:nvSpPr>
        <p:spPr>
          <a:xfrm>
            <a:off x="2411413" y="6248400"/>
            <a:ext cx="453707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fr-FR" sz="1400" b="1" dirty="0">
              <a:solidFill>
                <a:schemeClr val="bg1"/>
              </a:solidFill>
              <a:latin typeface="Times New Roman" pitchFamily="18" charset="0"/>
            </a:endParaRPr>
          </a:p>
        </p:txBody>
      </p:sp>
      <p:sp>
        <p:nvSpPr>
          <p:cNvPr id="15367" name="Espace réservé du numéro de diapositive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264684E1-CB2A-46CF-923B-829F1385A49E}" type="slidenum">
              <a:rPr lang="fr-FR" sz="1400" smtClean="0">
                <a:solidFill>
                  <a:schemeClr val="bg1"/>
                </a:solidFill>
                <a:latin typeface="Times New Roman" pitchFamily="18" charset="0"/>
              </a:rPr>
              <a:pPr eaLnBrk="1" hangingPunct="1"/>
              <a:t>16</a:t>
            </a:fld>
            <a:endParaRPr lang="fr-FR" sz="1400" smtClean="0">
              <a:solidFill>
                <a:schemeClr val="bg1"/>
              </a:solidFill>
              <a:latin typeface="Times New Roman" pitchFamily="18" charset="0"/>
            </a:endParaRPr>
          </a:p>
        </p:txBody>
      </p:sp>
    </p:spTree>
    <p:extLst>
      <p:ext uri="{BB962C8B-B14F-4D97-AF65-F5344CB8AC3E}">
        <p14:creationId xmlns:p14="http://schemas.microsoft.com/office/powerpoint/2010/main" val="916009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371600" y="228600"/>
            <a:ext cx="7162800" cy="762000"/>
          </a:xfrm>
        </p:spPr>
        <p:txBody>
          <a:bodyPr/>
          <a:lstStyle/>
          <a:p>
            <a:pPr eaLnBrk="1" hangingPunct="1">
              <a:defRPr/>
            </a:pPr>
            <a:r>
              <a:rPr lang="fr-FR" b="1" dirty="0" smtClean="0">
                <a:solidFill>
                  <a:srgbClr val="FF0000"/>
                </a:solidFill>
                <a:effectLst>
                  <a:outerShdw blurRad="38100" dist="38100" dir="2700000" algn="tl">
                    <a:srgbClr val="000000"/>
                  </a:outerShdw>
                </a:effectLst>
                <a:latin typeface="Arial Black" pitchFamily="34" charset="0"/>
              </a:rPr>
              <a:t>Les enquêtes : </a:t>
            </a:r>
            <a:r>
              <a:rPr lang="fr-FR" b="1" dirty="0" smtClean="0">
                <a:solidFill>
                  <a:srgbClr val="FFFF00"/>
                </a:solidFill>
                <a:effectLst>
                  <a:outerShdw blurRad="38100" dist="38100" dir="2700000" algn="tl">
                    <a:srgbClr val="000000"/>
                  </a:outerShdw>
                </a:effectLst>
                <a:latin typeface="Arial Black" pitchFamily="34" charset="0"/>
              </a:rPr>
              <a:t>l’objectif</a:t>
            </a:r>
            <a:endParaRPr lang="fr-FR" dirty="0" smtClean="0">
              <a:solidFill>
                <a:srgbClr val="FFFF00"/>
              </a:solidFill>
              <a:latin typeface="Arial Black" pitchFamily="34" charset="0"/>
            </a:endParaRPr>
          </a:p>
        </p:txBody>
      </p:sp>
      <p:sp>
        <p:nvSpPr>
          <p:cNvPr id="16387" name="Rectangle 3"/>
          <p:cNvSpPr>
            <a:spLocks noGrp="1" noChangeArrowheads="1"/>
          </p:cNvSpPr>
          <p:nvPr>
            <p:ph type="body" idx="1"/>
          </p:nvPr>
        </p:nvSpPr>
        <p:spPr>
          <a:xfrm>
            <a:off x="1547813" y="1143000"/>
            <a:ext cx="7239000" cy="4878388"/>
          </a:xfrm>
        </p:spPr>
        <p:txBody>
          <a:bodyPr/>
          <a:lstStyle/>
          <a:p>
            <a:pPr eaLnBrk="1" hangingPunct="1">
              <a:lnSpc>
                <a:spcPct val="90000"/>
              </a:lnSpc>
              <a:buFontTx/>
              <a:buNone/>
            </a:pPr>
            <a:r>
              <a:rPr lang="fr-FR" b="1" i="1" dirty="0" smtClean="0">
                <a:solidFill>
                  <a:srgbClr val="FFFF00"/>
                </a:solidFill>
              </a:rPr>
              <a:t>Prévenir de futurs événements accidents ou incidents.</a:t>
            </a:r>
          </a:p>
          <a:p>
            <a:pPr eaLnBrk="1" hangingPunct="1">
              <a:lnSpc>
                <a:spcPct val="90000"/>
              </a:lnSpc>
              <a:buFontTx/>
              <a:buNone/>
            </a:pPr>
            <a:endParaRPr lang="fr-FR" sz="1400" b="1" i="1" dirty="0" smtClean="0"/>
          </a:p>
          <a:p>
            <a:pPr eaLnBrk="1" hangingPunct="1">
              <a:lnSpc>
                <a:spcPct val="90000"/>
              </a:lnSpc>
              <a:buFontTx/>
              <a:buNone/>
            </a:pPr>
            <a:endParaRPr lang="fr-FR" sz="1400" b="1" i="1" dirty="0" smtClean="0"/>
          </a:p>
          <a:p>
            <a:pPr algn="just" eaLnBrk="1" hangingPunct="1">
              <a:lnSpc>
                <a:spcPct val="90000"/>
              </a:lnSpc>
              <a:buFont typeface="Arial" pitchFamily="34" charset="0"/>
              <a:buChar char="•"/>
            </a:pPr>
            <a:r>
              <a:rPr lang="fr-FR" sz="1600" dirty="0" smtClean="0"/>
              <a:t>L’</a:t>
            </a:r>
            <a:r>
              <a:rPr lang="fr-FR" sz="1600" b="1" dirty="0" smtClean="0"/>
              <a:t>objectif</a:t>
            </a:r>
            <a:r>
              <a:rPr lang="fr-FR" sz="1600" dirty="0" smtClean="0"/>
              <a:t> de ces enquêtes est l’</a:t>
            </a:r>
            <a:r>
              <a:rPr lang="fr-FR" sz="1600" b="1" dirty="0" smtClean="0"/>
              <a:t>établissement des circonstances</a:t>
            </a:r>
            <a:r>
              <a:rPr lang="fr-FR" sz="1600" dirty="0" smtClean="0"/>
              <a:t> et</a:t>
            </a:r>
            <a:r>
              <a:rPr lang="fr-FR" sz="1600" b="1" dirty="0" smtClean="0"/>
              <a:t> la recherche des causes </a:t>
            </a:r>
            <a:r>
              <a:rPr lang="fr-FR" sz="1600" dirty="0" smtClean="0"/>
              <a:t>des évènements de mer en vue d’en tirer des</a:t>
            </a:r>
            <a:r>
              <a:rPr lang="fr-FR" sz="1600" b="1" dirty="0" smtClean="0"/>
              <a:t> recommandations de sécurité. </a:t>
            </a:r>
          </a:p>
          <a:p>
            <a:pPr eaLnBrk="1" hangingPunct="1">
              <a:lnSpc>
                <a:spcPct val="90000"/>
              </a:lnSpc>
              <a:buFont typeface="Arial" pitchFamily="34" charset="0"/>
              <a:buChar char="•"/>
            </a:pPr>
            <a:endParaRPr lang="fr-FR" sz="1600" b="1" dirty="0" smtClean="0"/>
          </a:p>
          <a:p>
            <a:pPr eaLnBrk="1" hangingPunct="1">
              <a:lnSpc>
                <a:spcPct val="90000"/>
              </a:lnSpc>
              <a:buFont typeface="Arial" pitchFamily="34" charset="0"/>
              <a:buChar char="•"/>
            </a:pPr>
            <a:endParaRPr lang="fr-FR" sz="1600" b="1" dirty="0" smtClean="0"/>
          </a:p>
          <a:p>
            <a:pPr eaLnBrk="1" hangingPunct="1">
              <a:lnSpc>
                <a:spcPct val="90000"/>
              </a:lnSpc>
              <a:buFont typeface="Arial" pitchFamily="34" charset="0"/>
              <a:buChar char="•"/>
            </a:pPr>
            <a:r>
              <a:rPr lang="fr-FR" sz="1600" b="1" u="sng" dirty="0" smtClean="0">
                <a:solidFill>
                  <a:srgbClr val="FFFF00"/>
                </a:solidFill>
              </a:rPr>
              <a:t>Cela exclut toute attribution de responsabilité civile ou pénale</a:t>
            </a:r>
            <a:r>
              <a:rPr lang="fr-FR" sz="1600" b="1" dirty="0" smtClean="0">
                <a:solidFill>
                  <a:srgbClr val="FFFF00"/>
                </a:solidFill>
              </a:rPr>
              <a:t>. </a:t>
            </a:r>
          </a:p>
          <a:p>
            <a:pPr eaLnBrk="1" hangingPunct="1">
              <a:lnSpc>
                <a:spcPct val="90000"/>
              </a:lnSpc>
              <a:buFont typeface="Arial" pitchFamily="34" charset="0"/>
              <a:buChar char="•"/>
            </a:pPr>
            <a:endParaRPr lang="fr-FR" sz="1600" b="1" dirty="0" smtClean="0"/>
          </a:p>
          <a:p>
            <a:pPr eaLnBrk="1" hangingPunct="1">
              <a:lnSpc>
                <a:spcPct val="90000"/>
              </a:lnSpc>
              <a:buFont typeface="Arial" pitchFamily="34" charset="0"/>
              <a:buChar char="•"/>
            </a:pPr>
            <a:endParaRPr lang="fr-FR" sz="1600" b="1" dirty="0" smtClean="0"/>
          </a:p>
          <a:p>
            <a:pPr eaLnBrk="1" hangingPunct="1">
              <a:lnSpc>
                <a:spcPct val="90000"/>
              </a:lnSpc>
              <a:buFont typeface="Arial" pitchFamily="34" charset="0"/>
              <a:buChar char="•"/>
            </a:pPr>
            <a:r>
              <a:rPr lang="fr-FR" sz="1600" dirty="0" smtClean="0"/>
              <a:t>Ces enquêtes sont effectuées</a:t>
            </a:r>
            <a:r>
              <a:rPr lang="fr-FR" sz="1600" b="1" dirty="0" smtClean="0"/>
              <a:t> dans le contexte  (et le respect) du droit maritime international.</a:t>
            </a:r>
          </a:p>
        </p:txBody>
      </p:sp>
      <p:pic>
        <p:nvPicPr>
          <p:cNvPr id="16388" name="Picture 6" descr="bandea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5" y="0"/>
            <a:ext cx="116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7" descr="logo pièc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43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Espace réservé du pied de page 1"/>
          <p:cNvSpPr>
            <a:spLocks noGrp="1"/>
          </p:cNvSpPr>
          <p:nvPr>
            <p:ph type="ftr" sz="quarter" idx="11"/>
          </p:nvPr>
        </p:nvSpPr>
        <p:spPr>
          <a:xfrm>
            <a:off x="2411413" y="6248400"/>
            <a:ext cx="4608512"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fr-FR" sz="1400" b="1" dirty="0">
              <a:solidFill>
                <a:schemeClr val="bg1"/>
              </a:solidFill>
              <a:latin typeface="Times New Roman" pitchFamily="18" charset="0"/>
            </a:endParaRPr>
          </a:p>
        </p:txBody>
      </p:sp>
      <p:sp>
        <p:nvSpPr>
          <p:cNvPr id="16391" name="Espace réservé du numéro de diapositive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3CC9888-B002-41E7-AC96-BC691E012BBD}" type="slidenum">
              <a:rPr lang="fr-FR" sz="1400" smtClean="0">
                <a:solidFill>
                  <a:schemeClr val="bg1"/>
                </a:solidFill>
                <a:latin typeface="Times New Roman" pitchFamily="18" charset="0"/>
              </a:rPr>
              <a:pPr eaLnBrk="1" hangingPunct="1"/>
              <a:t>17</a:t>
            </a:fld>
            <a:endParaRPr lang="fr-FR" sz="1400" smtClean="0">
              <a:solidFill>
                <a:schemeClr val="bg1"/>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3" end="3"/>
                                            </p:txEl>
                                          </p:spTgt>
                                        </p:tgtEl>
                                        <p:attrNameLst>
                                          <p:attrName>style.visibility</p:attrName>
                                        </p:attrNameLst>
                                      </p:cBhvr>
                                      <p:to>
                                        <p:strVal val="visible"/>
                                      </p:to>
                                    </p:set>
                                    <p:anim calcmode="lin" valueType="num">
                                      <p:cBhvr additive="base">
                                        <p:cTn id="7"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6" end="6"/>
                                            </p:txEl>
                                          </p:spTgt>
                                        </p:tgtEl>
                                        <p:attrNameLst>
                                          <p:attrName>style.visibility</p:attrName>
                                        </p:attrNameLst>
                                      </p:cBhvr>
                                      <p:to>
                                        <p:strVal val="visible"/>
                                      </p:to>
                                    </p:set>
                                    <p:anim calcmode="lin" valueType="num">
                                      <p:cBhvr additive="base">
                                        <p:cTn id="13"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7">
                                            <p:txEl>
                                              <p:pRg st="9" end="9"/>
                                            </p:txEl>
                                          </p:spTgt>
                                        </p:tgtEl>
                                        <p:attrNameLst>
                                          <p:attrName>style.visibility</p:attrName>
                                        </p:attrNameLst>
                                      </p:cBhvr>
                                      <p:to>
                                        <p:strVal val="visible"/>
                                      </p:to>
                                    </p:set>
                                    <p:anim calcmode="lin" valueType="num">
                                      <p:cBhvr additive="base">
                                        <p:cTn id="19" dur="500" fill="hold"/>
                                        <p:tgtEl>
                                          <p:spTgt spid="16387">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1763688" y="188640"/>
            <a:ext cx="5472608" cy="576263"/>
          </a:xfrm>
        </p:spPr>
        <p:txBody>
          <a:bodyPr/>
          <a:lstStyle/>
          <a:p>
            <a:r>
              <a:rPr lang="fr-FR" sz="3200" dirty="0" smtClean="0">
                <a:solidFill>
                  <a:srgbClr val="FF0000"/>
                </a:solidFill>
                <a:latin typeface="Arial Black" pitchFamily="34" charset="0"/>
              </a:rPr>
              <a:t>A titre d’exemples</a:t>
            </a:r>
          </a:p>
        </p:txBody>
      </p:sp>
      <p:sp>
        <p:nvSpPr>
          <p:cNvPr id="3" name="Espace réservé du contenu 2"/>
          <p:cNvSpPr>
            <a:spLocks noGrp="1"/>
          </p:cNvSpPr>
          <p:nvPr>
            <p:ph idx="1"/>
          </p:nvPr>
        </p:nvSpPr>
        <p:spPr>
          <a:xfrm>
            <a:off x="684213" y="836712"/>
            <a:ext cx="7772400" cy="5256584"/>
          </a:xfrm>
        </p:spPr>
        <p:txBody>
          <a:bodyPr/>
          <a:lstStyle/>
          <a:p>
            <a:pPr>
              <a:buFont typeface="Arial" pitchFamily="34" charset="0"/>
              <a:buChar char="•"/>
              <a:defRPr/>
            </a:pPr>
            <a:r>
              <a:rPr lang="fr-FR" sz="1800" b="1" u="sng" dirty="0" smtClean="0">
                <a:solidFill>
                  <a:srgbClr val="FFFF00"/>
                </a:solidFill>
                <a:latin typeface="+mj-lt"/>
              </a:rPr>
              <a:t>ERIKA</a:t>
            </a:r>
          </a:p>
          <a:p>
            <a:pPr>
              <a:buNone/>
              <a:defRPr/>
            </a:pPr>
            <a:r>
              <a:rPr lang="fr-FR" sz="2000" b="1" dirty="0" smtClean="0">
                <a:solidFill>
                  <a:srgbClr val="FFFF00"/>
                </a:solidFill>
                <a:latin typeface="+mj-lt"/>
              </a:rPr>
              <a:t>			</a:t>
            </a:r>
            <a:r>
              <a:rPr lang="fr-FR" sz="1400" dirty="0" smtClean="0">
                <a:latin typeface="+mj-lt"/>
              </a:rPr>
              <a:t>Pavillon Maltais</a:t>
            </a:r>
          </a:p>
          <a:p>
            <a:pPr marL="1828800" lvl="4" indent="0">
              <a:buNone/>
              <a:defRPr/>
            </a:pPr>
            <a:r>
              <a:rPr lang="fr-FR" sz="1400" dirty="0" smtClean="0">
                <a:latin typeface="+mj-lt"/>
              </a:rPr>
              <a:t>Naufrage en eaux internationales</a:t>
            </a:r>
          </a:p>
          <a:p>
            <a:pPr marL="1828800" lvl="4" indent="0">
              <a:buNone/>
              <a:defRPr/>
            </a:pPr>
            <a:r>
              <a:rPr lang="fr-FR" sz="1400" dirty="0" smtClean="0">
                <a:latin typeface="+mj-lt"/>
              </a:rPr>
              <a:t>Pollution sur le littoral</a:t>
            </a:r>
          </a:p>
          <a:p>
            <a:pPr>
              <a:buFont typeface="Arial" pitchFamily="34" charset="0"/>
              <a:buChar char="•"/>
              <a:defRPr/>
            </a:pPr>
            <a:r>
              <a:rPr lang="fr-FR" sz="1800" b="1" u="sng" dirty="0" smtClean="0">
                <a:solidFill>
                  <a:srgbClr val="FFFF00"/>
                </a:solidFill>
                <a:latin typeface="+mj-lt"/>
              </a:rPr>
              <a:t>TK BREMEN</a:t>
            </a:r>
            <a:r>
              <a:rPr lang="fr-FR" sz="1800" dirty="0" smtClean="0">
                <a:latin typeface="+mj-lt"/>
              </a:rPr>
              <a:t> </a:t>
            </a:r>
          </a:p>
          <a:p>
            <a:pPr>
              <a:buNone/>
              <a:defRPr/>
            </a:pPr>
            <a:r>
              <a:rPr lang="fr-FR" dirty="0" smtClean="0">
                <a:latin typeface="+mj-lt"/>
              </a:rPr>
              <a:t> 				</a:t>
            </a:r>
            <a:r>
              <a:rPr lang="fr-FR" sz="1400" dirty="0" smtClean="0">
                <a:latin typeface="+mj-lt"/>
              </a:rPr>
              <a:t>Pavillon </a:t>
            </a:r>
            <a:r>
              <a:rPr lang="fr-FR" sz="1400" dirty="0">
                <a:latin typeface="+mj-lt"/>
              </a:rPr>
              <a:t>Maltais</a:t>
            </a:r>
          </a:p>
          <a:p>
            <a:pPr marL="1828800" lvl="4" indent="0">
              <a:buNone/>
              <a:defRPr/>
            </a:pPr>
            <a:r>
              <a:rPr lang="fr-FR" sz="1400" dirty="0" smtClean="0">
                <a:latin typeface="+mj-lt"/>
              </a:rPr>
              <a:t>    	Echouement sur littoral français</a:t>
            </a:r>
            <a:endParaRPr lang="fr-FR" sz="1400" dirty="0">
              <a:latin typeface="+mj-lt"/>
            </a:endParaRPr>
          </a:p>
          <a:p>
            <a:pPr marL="1828800" lvl="4" indent="0">
              <a:buNone/>
              <a:defRPr/>
            </a:pPr>
            <a:r>
              <a:rPr lang="fr-FR" sz="1400" dirty="0" smtClean="0">
                <a:latin typeface="+mj-lt"/>
              </a:rPr>
              <a:t>   	Pollution </a:t>
            </a:r>
            <a:r>
              <a:rPr lang="fr-FR" sz="1400" dirty="0">
                <a:latin typeface="+mj-lt"/>
              </a:rPr>
              <a:t>sur le </a:t>
            </a:r>
            <a:r>
              <a:rPr lang="fr-FR" sz="1400" dirty="0" smtClean="0">
                <a:latin typeface="+mj-lt"/>
              </a:rPr>
              <a:t>littoral</a:t>
            </a:r>
          </a:p>
          <a:p>
            <a:pPr>
              <a:buFont typeface="Arial" pitchFamily="34" charset="0"/>
              <a:buChar char="•"/>
              <a:defRPr/>
            </a:pPr>
            <a:r>
              <a:rPr lang="fr-FR" sz="1800" b="1" u="sng" dirty="0" smtClean="0">
                <a:solidFill>
                  <a:srgbClr val="FFFF00"/>
                </a:solidFill>
                <a:latin typeface="+mj-lt"/>
              </a:rPr>
              <a:t>YOGI</a:t>
            </a:r>
            <a:r>
              <a:rPr lang="fr-FR" sz="1800" b="1" dirty="0" smtClean="0">
                <a:solidFill>
                  <a:srgbClr val="FFFF00"/>
                </a:solidFill>
                <a:latin typeface="+mj-lt"/>
              </a:rPr>
              <a:t>	</a:t>
            </a:r>
            <a:r>
              <a:rPr lang="fr-FR" sz="2000" b="1" dirty="0" smtClean="0">
                <a:solidFill>
                  <a:srgbClr val="FFFF00"/>
                </a:solidFill>
                <a:latin typeface="+mj-lt"/>
              </a:rPr>
              <a:t>          	</a:t>
            </a:r>
          </a:p>
          <a:p>
            <a:pPr>
              <a:buNone/>
              <a:defRPr/>
            </a:pPr>
            <a:r>
              <a:rPr lang="fr-FR" sz="2000" b="1" dirty="0" smtClean="0">
                <a:solidFill>
                  <a:srgbClr val="FFFF00"/>
                </a:solidFill>
                <a:latin typeface="+mj-lt"/>
              </a:rPr>
              <a:t>					</a:t>
            </a:r>
            <a:r>
              <a:rPr lang="fr-FR" sz="1400" dirty="0" smtClean="0">
                <a:latin typeface="+mj-lt"/>
              </a:rPr>
              <a:t>Pavillon français (RIF)</a:t>
            </a:r>
          </a:p>
          <a:p>
            <a:pPr marL="1828800" lvl="4" indent="0">
              <a:buNone/>
              <a:defRPr/>
            </a:pPr>
            <a:r>
              <a:rPr lang="fr-FR" sz="1400" dirty="0" smtClean="0">
                <a:latin typeface="+mj-lt"/>
              </a:rPr>
              <a:t>            		Naufrage dans les eaux grecques</a:t>
            </a:r>
          </a:p>
          <a:p>
            <a:pPr>
              <a:buFont typeface="Arial" pitchFamily="34" charset="0"/>
              <a:buChar char="•"/>
              <a:defRPr/>
            </a:pPr>
            <a:r>
              <a:rPr lang="fr-FR" sz="1800" b="1" u="sng" dirty="0" smtClean="0">
                <a:solidFill>
                  <a:srgbClr val="FFFF00"/>
                </a:solidFill>
                <a:latin typeface="+mj-lt"/>
              </a:rPr>
              <a:t>COSTA CONCORDIA</a:t>
            </a:r>
            <a:r>
              <a:rPr lang="fr-FR" sz="1800" b="1" dirty="0" smtClean="0">
                <a:solidFill>
                  <a:srgbClr val="FFFF00"/>
                </a:solidFill>
                <a:latin typeface="+mj-lt"/>
              </a:rPr>
              <a:t>   </a:t>
            </a:r>
            <a:r>
              <a:rPr lang="fr-FR" sz="2400" b="1" dirty="0" smtClean="0">
                <a:solidFill>
                  <a:srgbClr val="FFFF00"/>
                </a:solidFill>
                <a:latin typeface="+mj-lt"/>
              </a:rPr>
              <a:t>	</a:t>
            </a:r>
          </a:p>
          <a:p>
            <a:pPr>
              <a:buNone/>
              <a:defRPr/>
            </a:pPr>
            <a:r>
              <a:rPr lang="fr-FR" sz="2400" b="1" dirty="0" smtClean="0">
                <a:solidFill>
                  <a:srgbClr val="FFFF00"/>
                </a:solidFill>
                <a:latin typeface="+mj-lt"/>
              </a:rPr>
              <a:t>						</a:t>
            </a:r>
            <a:r>
              <a:rPr lang="fr-FR" sz="1400" dirty="0" smtClean="0">
                <a:latin typeface="+mj-lt"/>
              </a:rPr>
              <a:t>Pavillon italien</a:t>
            </a:r>
            <a:endParaRPr lang="fr-FR" sz="1400" dirty="0">
              <a:latin typeface="+mj-lt"/>
            </a:endParaRPr>
          </a:p>
          <a:p>
            <a:pPr marL="1828800" lvl="4" indent="0">
              <a:buNone/>
              <a:defRPr/>
            </a:pPr>
            <a:r>
              <a:rPr lang="fr-FR" sz="1400" dirty="0" smtClean="0">
                <a:latin typeface="+mj-lt"/>
              </a:rPr>
              <a:t>	      		Naufrage dans les eaux italiennes</a:t>
            </a:r>
            <a:endParaRPr lang="fr-FR" sz="1400" dirty="0">
              <a:latin typeface="+mj-lt"/>
            </a:endParaRPr>
          </a:p>
          <a:p>
            <a:pPr marL="1828800" lvl="4" indent="0">
              <a:buNone/>
              <a:defRPr/>
            </a:pPr>
            <a:r>
              <a:rPr lang="fr-FR" sz="1400" dirty="0" smtClean="0">
                <a:latin typeface="+mj-lt"/>
              </a:rPr>
              <a:t>	      		Disparus français</a:t>
            </a:r>
          </a:p>
        </p:txBody>
      </p:sp>
      <p:pic>
        <p:nvPicPr>
          <p:cNvPr id="18436" name="Picture 7" descr="logo piè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43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Espace réservé du pied de page 1"/>
          <p:cNvSpPr>
            <a:spLocks noGrp="1"/>
          </p:cNvSpPr>
          <p:nvPr>
            <p:ph type="ftr" sz="quarter" idx="11"/>
          </p:nvPr>
        </p:nvSpPr>
        <p:spPr>
          <a:xfrm>
            <a:off x="2484438" y="6237288"/>
            <a:ext cx="4608512"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fr-FR" sz="1400" b="1" dirty="0">
              <a:solidFill>
                <a:schemeClr val="bg1"/>
              </a:solidFill>
              <a:latin typeface="Times New Roman" pitchFamily="18" charset="0"/>
            </a:endParaRPr>
          </a:p>
        </p:txBody>
      </p:sp>
      <p:sp>
        <p:nvSpPr>
          <p:cNvPr id="18438" name="Espace réservé du numéro de diapositive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2D2F27E-A257-4F25-BD5D-1FC3B78C4A6A}" type="slidenum">
              <a:rPr lang="fr-FR" sz="1400" smtClean="0">
                <a:solidFill>
                  <a:schemeClr val="bg1"/>
                </a:solidFill>
                <a:latin typeface="Times New Roman" pitchFamily="18" charset="0"/>
              </a:rPr>
              <a:pPr eaLnBrk="1" hangingPunct="1"/>
              <a:t>18</a:t>
            </a:fld>
            <a:endParaRPr lang="fr-FR" sz="1400" smtClean="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 calcmode="lin" valueType="num">
                                      <p:cBhvr additive="base">
                                        <p:cTn id="6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
                                            <p:txEl>
                                              <p:pRg st="14" end="14"/>
                                            </p:txEl>
                                          </p:spTgt>
                                        </p:tgtEl>
                                        <p:attrNameLst>
                                          <p:attrName>style.visibility</p:attrName>
                                        </p:attrNameLst>
                                      </p:cBhvr>
                                      <p:to>
                                        <p:strVal val="visible"/>
                                      </p:to>
                                    </p:set>
                                    <p:anim calcmode="lin" valueType="num">
                                      <p:cBhvr additive="base">
                                        <p:cTn id="6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type="body" idx="1"/>
          </p:nvPr>
        </p:nvSpPr>
        <p:spPr>
          <a:xfrm>
            <a:off x="1486272" y="1124288"/>
            <a:ext cx="7467600" cy="5041016"/>
          </a:xfrm>
        </p:spPr>
        <p:txBody>
          <a:bodyPr/>
          <a:lstStyle/>
          <a:p>
            <a:pPr marL="0" indent="0" algn="just">
              <a:buNone/>
            </a:pPr>
            <a:r>
              <a:rPr lang="fr-FR" sz="1800" dirty="0"/>
              <a:t>L'ouverture d'une enquête est décidée </a:t>
            </a:r>
            <a:r>
              <a:rPr lang="fr-FR" sz="1800" u="sng" dirty="0"/>
              <a:t>par le directeur du BEA mer</a:t>
            </a:r>
            <a:r>
              <a:rPr lang="fr-FR" sz="1800" dirty="0"/>
              <a:t>, à son initiative ou sur demande du ministre chargé de la mer, dans les conditions fixées par l’</a:t>
            </a:r>
            <a:r>
              <a:rPr lang="en-GB" sz="1800" dirty="0"/>
              <a:t>Article R1621-27 et </a:t>
            </a:r>
            <a:r>
              <a:rPr lang="en-GB" sz="1800" dirty="0" err="1"/>
              <a:t>suivants</a:t>
            </a:r>
            <a:r>
              <a:rPr lang="en-GB" sz="1800" dirty="0"/>
              <a:t> du Code des Transports.</a:t>
            </a:r>
          </a:p>
          <a:p>
            <a:pPr marL="0" indent="0" algn="just" eaLnBrk="1" hangingPunct="1">
              <a:lnSpc>
                <a:spcPct val="90000"/>
              </a:lnSpc>
              <a:spcAft>
                <a:spcPct val="30000"/>
              </a:spcAft>
              <a:buFontTx/>
              <a:buNone/>
              <a:defRPr/>
            </a:pPr>
            <a:r>
              <a:rPr lang="fr-FR" sz="2000" dirty="0"/>
              <a:t>En général l’information « </a:t>
            </a:r>
            <a:r>
              <a:rPr lang="fr-FR" sz="2000" dirty="0" err="1"/>
              <a:t>déclenchante</a:t>
            </a:r>
            <a:r>
              <a:rPr lang="fr-FR" sz="2000" dirty="0"/>
              <a:t> » provient :</a:t>
            </a:r>
          </a:p>
          <a:p>
            <a:pPr marL="0" indent="0" algn="just" eaLnBrk="1" hangingPunct="1">
              <a:lnSpc>
                <a:spcPct val="90000"/>
              </a:lnSpc>
              <a:spcAft>
                <a:spcPct val="30000"/>
              </a:spcAft>
              <a:buFontTx/>
              <a:buNone/>
              <a:defRPr/>
            </a:pPr>
            <a:r>
              <a:rPr lang="fr-FR" sz="2000" dirty="0"/>
              <a:t>	des CROSS (le SITREP), du CMVOA, du BQSM</a:t>
            </a:r>
          </a:p>
          <a:p>
            <a:pPr marL="0" indent="0" algn="just" eaLnBrk="1" hangingPunct="1">
              <a:lnSpc>
                <a:spcPct val="90000"/>
              </a:lnSpc>
              <a:spcAft>
                <a:spcPct val="30000"/>
              </a:spcAft>
              <a:buFontTx/>
              <a:buNone/>
              <a:defRPr/>
            </a:pPr>
            <a:r>
              <a:rPr lang="fr-FR" sz="2000" dirty="0"/>
              <a:t>	</a:t>
            </a:r>
            <a:r>
              <a:rPr lang="fr-FR" sz="1800" dirty="0"/>
              <a:t>d’un coup de téléphone . . . de la presse spécialisée ou non</a:t>
            </a:r>
          </a:p>
          <a:p>
            <a:pPr marL="0" indent="0" algn="just" eaLnBrk="1" hangingPunct="1">
              <a:lnSpc>
                <a:spcPct val="90000"/>
              </a:lnSpc>
              <a:spcAft>
                <a:spcPct val="30000"/>
              </a:spcAft>
              <a:buNone/>
              <a:defRPr/>
            </a:pPr>
            <a:r>
              <a:rPr lang="fr-FR" sz="1800" dirty="0"/>
              <a:t>Il existe depuis début 2015, un formulaire de déclaration au BEA Mer des évènements maritimes. (Pas obligatoire en FF, mais en UK si !)</a:t>
            </a:r>
          </a:p>
          <a:p>
            <a:pPr marL="0" indent="0" algn="just" eaLnBrk="1" hangingPunct="1">
              <a:lnSpc>
                <a:spcPct val="90000"/>
              </a:lnSpc>
              <a:spcAft>
                <a:spcPct val="30000"/>
              </a:spcAft>
              <a:buFontTx/>
              <a:buNone/>
              <a:defRPr/>
            </a:pPr>
            <a:r>
              <a:rPr lang="fr-FR" sz="1800" dirty="0"/>
              <a:t>Un enquêteur permanent (référent) est alors désigné, qui se met en rapport avec un ou plusieurs enquêteurs locaux, et l’enquête se met en place.</a:t>
            </a:r>
          </a:p>
          <a:p>
            <a:pPr marL="0" indent="0" algn="just" eaLnBrk="1" hangingPunct="1">
              <a:lnSpc>
                <a:spcPct val="90000"/>
              </a:lnSpc>
              <a:spcAft>
                <a:spcPct val="30000"/>
              </a:spcAft>
              <a:buFontTx/>
              <a:buNone/>
              <a:defRPr/>
            </a:pPr>
            <a:endParaRPr lang="fr-FR" sz="2000" dirty="0"/>
          </a:p>
          <a:p>
            <a:pPr marL="0" indent="0" algn="just" eaLnBrk="1" hangingPunct="1">
              <a:lnSpc>
                <a:spcPct val="90000"/>
              </a:lnSpc>
              <a:spcAft>
                <a:spcPct val="30000"/>
              </a:spcAft>
              <a:buFontTx/>
              <a:buNone/>
              <a:defRPr/>
            </a:pPr>
            <a:r>
              <a:rPr lang="fr-FR" sz="2000" b="1" dirty="0">
                <a:solidFill>
                  <a:srgbClr val="FFFF00"/>
                </a:solidFill>
              </a:rPr>
              <a:t>A moins que l’information n’arrive pas du tout au BEAmer ...</a:t>
            </a:r>
            <a:endParaRPr lang="fr-FR" sz="2000" b="1" i="1" dirty="0">
              <a:solidFill>
                <a:srgbClr val="FFFF00"/>
              </a:solidFill>
            </a:endParaRPr>
          </a:p>
        </p:txBody>
      </p:sp>
      <p:pic>
        <p:nvPicPr>
          <p:cNvPr id="19459" name="Picture 6" descr="bandea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88" y="0"/>
            <a:ext cx="116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7" descr="logo pièc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43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Espace réservé du pied de page 1"/>
          <p:cNvSpPr>
            <a:spLocks noGrp="1"/>
          </p:cNvSpPr>
          <p:nvPr>
            <p:ph type="ftr" sz="quarter" idx="11"/>
          </p:nvPr>
        </p:nvSpPr>
        <p:spPr>
          <a:xfrm>
            <a:off x="2555875" y="6248400"/>
            <a:ext cx="475297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fr-FR" sz="1400" b="1" dirty="0">
              <a:solidFill>
                <a:schemeClr val="bg1"/>
              </a:solidFill>
              <a:latin typeface="Times New Roman" pitchFamily="18" charset="0"/>
            </a:endParaRPr>
          </a:p>
        </p:txBody>
      </p:sp>
      <p:sp>
        <p:nvSpPr>
          <p:cNvPr id="19462" name="Espace réservé du numéro de diapositive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53983F0-B66C-493B-B9BB-442A06B23B71}" type="slidenum">
              <a:rPr lang="fr-FR" sz="1400" smtClean="0">
                <a:solidFill>
                  <a:schemeClr val="bg1"/>
                </a:solidFill>
                <a:latin typeface="Times New Roman" pitchFamily="18" charset="0"/>
              </a:rPr>
              <a:pPr eaLnBrk="1" hangingPunct="1"/>
              <a:t>19</a:t>
            </a:fld>
            <a:endParaRPr lang="fr-FR" sz="1400" smtClean="0">
              <a:solidFill>
                <a:schemeClr val="bg1"/>
              </a:solidFill>
              <a:latin typeface="Times New Roman" pitchFamily="18" charset="0"/>
            </a:endParaRPr>
          </a:p>
        </p:txBody>
      </p:sp>
      <p:sp>
        <p:nvSpPr>
          <p:cNvPr id="3" name="ZoneTexte 2"/>
          <p:cNvSpPr txBox="1"/>
          <p:nvPr/>
        </p:nvSpPr>
        <p:spPr>
          <a:xfrm>
            <a:off x="1835696" y="188640"/>
            <a:ext cx="6768752" cy="954107"/>
          </a:xfrm>
          <a:prstGeom prst="rect">
            <a:avLst/>
          </a:prstGeom>
          <a:noFill/>
        </p:spPr>
        <p:txBody>
          <a:bodyPr wrap="square" rtlCol="0">
            <a:spAutoFit/>
          </a:bodyPr>
          <a:lstStyle/>
          <a:p>
            <a:pPr algn="ctr"/>
            <a:r>
              <a:rPr lang="fr-FR" sz="3200" dirty="0" smtClean="0"/>
              <a:t>  </a:t>
            </a:r>
            <a:r>
              <a:rPr lang="fr-FR" sz="3200" b="1" dirty="0">
                <a:solidFill>
                  <a:srgbClr val="FF0000"/>
                </a:solidFill>
              </a:rPr>
              <a:t>Les enquêtes : </a:t>
            </a:r>
            <a:r>
              <a:rPr lang="fr-FR" sz="3200" b="1" dirty="0">
                <a:solidFill>
                  <a:srgbClr val="FFFF00"/>
                </a:solidFill>
              </a:rPr>
              <a:t>le déclenchement</a:t>
            </a:r>
            <a:endParaRPr lang="fr-FR" sz="3200" u="sng" dirty="0">
              <a:solidFill>
                <a:srgbClr val="FFFF00"/>
              </a:solidFill>
            </a:endParaRPr>
          </a:p>
          <a:p>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 calcmode="lin" valueType="num">
                                      <p:cBhvr additive="base">
                                        <p:cTn id="7" dur="500" fill="hold"/>
                                        <p:tgtEl>
                                          <p:spTgt spid="194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60">
                                            <p:txEl>
                                              <p:pRg st="1" end="1"/>
                                            </p:txEl>
                                          </p:spTgt>
                                        </p:tgtEl>
                                        <p:attrNameLst>
                                          <p:attrName>style.visibility</p:attrName>
                                        </p:attrNameLst>
                                      </p:cBhvr>
                                      <p:to>
                                        <p:strVal val="visible"/>
                                      </p:to>
                                    </p:set>
                                    <p:anim calcmode="lin" valueType="num">
                                      <p:cBhvr additive="base">
                                        <p:cTn id="13" dur="500" fill="hold"/>
                                        <p:tgtEl>
                                          <p:spTgt spid="1946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6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460">
                                            <p:txEl>
                                              <p:pRg st="2" end="2"/>
                                            </p:txEl>
                                          </p:spTgt>
                                        </p:tgtEl>
                                        <p:attrNameLst>
                                          <p:attrName>style.visibility</p:attrName>
                                        </p:attrNameLst>
                                      </p:cBhvr>
                                      <p:to>
                                        <p:strVal val="visible"/>
                                      </p:to>
                                    </p:set>
                                    <p:anim calcmode="lin" valueType="num">
                                      <p:cBhvr additive="base">
                                        <p:cTn id="19" dur="500" fill="hold"/>
                                        <p:tgtEl>
                                          <p:spTgt spid="1946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6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460">
                                            <p:txEl>
                                              <p:pRg st="3" end="3"/>
                                            </p:txEl>
                                          </p:spTgt>
                                        </p:tgtEl>
                                        <p:attrNameLst>
                                          <p:attrName>style.visibility</p:attrName>
                                        </p:attrNameLst>
                                      </p:cBhvr>
                                      <p:to>
                                        <p:strVal val="visible"/>
                                      </p:to>
                                    </p:set>
                                    <p:anim calcmode="lin" valueType="num">
                                      <p:cBhvr additive="base">
                                        <p:cTn id="25" dur="500" fill="hold"/>
                                        <p:tgtEl>
                                          <p:spTgt spid="1946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6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460">
                                            <p:txEl>
                                              <p:pRg st="4" end="4"/>
                                            </p:txEl>
                                          </p:spTgt>
                                        </p:tgtEl>
                                        <p:attrNameLst>
                                          <p:attrName>style.visibility</p:attrName>
                                        </p:attrNameLst>
                                      </p:cBhvr>
                                      <p:to>
                                        <p:strVal val="visible"/>
                                      </p:to>
                                    </p:set>
                                    <p:anim calcmode="lin" valueType="num">
                                      <p:cBhvr additive="base">
                                        <p:cTn id="31" dur="500" fill="hold"/>
                                        <p:tgtEl>
                                          <p:spTgt spid="1946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6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460">
                                            <p:txEl>
                                              <p:pRg st="5" end="5"/>
                                            </p:txEl>
                                          </p:spTgt>
                                        </p:tgtEl>
                                        <p:attrNameLst>
                                          <p:attrName>style.visibility</p:attrName>
                                        </p:attrNameLst>
                                      </p:cBhvr>
                                      <p:to>
                                        <p:strVal val="visible"/>
                                      </p:to>
                                    </p:set>
                                    <p:anim calcmode="lin" valueType="num">
                                      <p:cBhvr additive="base">
                                        <p:cTn id="37" dur="500" fill="hold"/>
                                        <p:tgtEl>
                                          <p:spTgt spid="1946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46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9460">
                                            <p:txEl>
                                              <p:pRg st="7" end="7"/>
                                            </p:txEl>
                                          </p:spTgt>
                                        </p:tgtEl>
                                        <p:attrNameLst>
                                          <p:attrName>style.visibility</p:attrName>
                                        </p:attrNameLst>
                                      </p:cBhvr>
                                      <p:to>
                                        <p:strVal val="visible"/>
                                      </p:to>
                                    </p:set>
                                    <p:anim calcmode="lin" valueType="num">
                                      <p:cBhvr additive="base">
                                        <p:cTn id="43" dur="500" fill="hold"/>
                                        <p:tgtEl>
                                          <p:spTgt spid="19460">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46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1371600" y="228600"/>
            <a:ext cx="7543800" cy="914400"/>
          </a:xfrm>
        </p:spPr>
        <p:txBody>
          <a:bodyPr/>
          <a:lstStyle/>
          <a:p>
            <a:pPr eaLnBrk="1" hangingPunct="1">
              <a:defRPr/>
            </a:pPr>
            <a:r>
              <a:rPr lang="fr-FR" b="1" dirty="0" smtClean="0">
                <a:solidFill>
                  <a:srgbClr val="FF0000"/>
                </a:solidFill>
                <a:effectLst>
                  <a:outerShdw blurRad="38100" dist="38100" dir="2700000" algn="tl">
                    <a:srgbClr val="000000"/>
                  </a:outerShdw>
                </a:effectLst>
              </a:rPr>
              <a:t>Hier</a:t>
            </a:r>
          </a:p>
        </p:txBody>
      </p:sp>
      <p:sp>
        <p:nvSpPr>
          <p:cNvPr id="3075" name="Rectangle 3"/>
          <p:cNvSpPr>
            <a:spLocks noGrp="1" noChangeArrowheads="1"/>
          </p:cNvSpPr>
          <p:nvPr>
            <p:ph type="body" idx="1"/>
          </p:nvPr>
        </p:nvSpPr>
        <p:spPr>
          <a:xfrm>
            <a:off x="1447800" y="1295400"/>
            <a:ext cx="7391400" cy="4419600"/>
          </a:xfrm>
        </p:spPr>
        <p:txBody>
          <a:bodyPr/>
          <a:lstStyle/>
          <a:p>
            <a:pPr eaLnBrk="1" hangingPunct="1">
              <a:lnSpc>
                <a:spcPct val="90000"/>
              </a:lnSpc>
              <a:buFont typeface="Wingdings" pitchFamily="2" charset="2"/>
              <a:buNone/>
              <a:defRPr/>
            </a:pPr>
            <a:r>
              <a:rPr lang="fr-FR" sz="2400" dirty="0" smtClean="0"/>
              <a:t>	</a:t>
            </a:r>
            <a:r>
              <a:rPr lang="fr-FR" sz="2400" b="1" dirty="0" smtClean="0">
                <a:solidFill>
                  <a:srgbClr val="FFFF00"/>
                </a:solidFill>
              </a:rPr>
              <a:t>Avant 1997 :</a:t>
            </a:r>
          </a:p>
          <a:p>
            <a:pPr eaLnBrk="1" hangingPunct="1">
              <a:lnSpc>
                <a:spcPct val="90000"/>
              </a:lnSpc>
              <a:buFont typeface="Courier New" pitchFamily="49" charset="0"/>
              <a:buChar char="o"/>
              <a:defRPr/>
            </a:pPr>
            <a:r>
              <a:rPr lang="fr-FR" sz="2000" dirty="0" smtClean="0">
                <a:solidFill>
                  <a:srgbClr val="FFFF00"/>
                </a:solidFill>
              </a:rPr>
              <a:t>Les enquêtes étaient réalisées par les services déconcentrés des affaires maritimes.</a:t>
            </a:r>
          </a:p>
          <a:p>
            <a:pPr eaLnBrk="1" hangingPunct="1">
              <a:lnSpc>
                <a:spcPct val="90000"/>
              </a:lnSpc>
              <a:buFont typeface="Courier New" pitchFamily="49" charset="0"/>
              <a:buChar char="o"/>
              <a:defRPr/>
            </a:pPr>
            <a:r>
              <a:rPr lang="fr-FR" sz="2000" dirty="0" smtClean="0">
                <a:solidFill>
                  <a:srgbClr val="FFFF00"/>
                </a:solidFill>
              </a:rPr>
              <a:t>Les pratiques étaient différentes selon les secteurs.</a:t>
            </a:r>
          </a:p>
          <a:p>
            <a:pPr eaLnBrk="1" hangingPunct="1">
              <a:lnSpc>
                <a:spcPct val="90000"/>
              </a:lnSpc>
              <a:buFont typeface="Courier New" pitchFamily="49" charset="0"/>
              <a:buChar char="o"/>
              <a:defRPr/>
            </a:pPr>
            <a:r>
              <a:rPr lang="fr-FR" sz="2000" dirty="0" smtClean="0">
                <a:solidFill>
                  <a:srgbClr val="FFFF00"/>
                </a:solidFill>
              </a:rPr>
              <a:t>Les informations n’étaient pas centralisées</a:t>
            </a:r>
          </a:p>
          <a:p>
            <a:pPr eaLnBrk="1" hangingPunct="1">
              <a:lnSpc>
                <a:spcPct val="90000"/>
              </a:lnSpc>
              <a:buFont typeface="Wingdings" pitchFamily="2" charset="2"/>
              <a:buNone/>
              <a:defRPr/>
            </a:pPr>
            <a:endParaRPr lang="fr-FR" sz="1200" b="1" dirty="0" smtClean="0">
              <a:solidFill>
                <a:srgbClr val="FFFF00"/>
              </a:solidFill>
            </a:endParaRPr>
          </a:p>
          <a:p>
            <a:pPr eaLnBrk="1" hangingPunct="1">
              <a:lnSpc>
                <a:spcPct val="90000"/>
              </a:lnSpc>
              <a:buFontTx/>
              <a:buNone/>
              <a:defRPr/>
            </a:pPr>
            <a:r>
              <a:rPr lang="fr-FR" sz="2400" b="1" dirty="0" smtClean="0">
                <a:solidFill>
                  <a:srgbClr val="FFFF00"/>
                </a:solidFill>
              </a:rPr>
              <a:t>	En 1997 </a:t>
            </a:r>
            <a:r>
              <a:rPr lang="fr-FR" sz="2000" dirty="0" smtClean="0">
                <a:solidFill>
                  <a:srgbClr val="FFFF00"/>
                </a:solidFill>
              </a:rPr>
              <a:t>Création de la  …</a:t>
            </a:r>
            <a:endParaRPr lang="fr-FR" sz="2400" dirty="0" smtClean="0">
              <a:solidFill>
                <a:srgbClr val="FFFF00"/>
              </a:solidFill>
            </a:endParaRPr>
          </a:p>
          <a:p>
            <a:pPr algn="ctr" eaLnBrk="1" hangingPunct="1">
              <a:lnSpc>
                <a:spcPct val="90000"/>
              </a:lnSpc>
              <a:buFontTx/>
              <a:buNone/>
              <a:defRPr/>
            </a:pPr>
            <a:r>
              <a:rPr lang="fr-FR" sz="2400" b="1" dirty="0" smtClean="0">
                <a:solidFill>
                  <a:srgbClr val="000000"/>
                </a:solidFill>
              </a:rPr>
              <a:t>     « commission permanente d’enquête » :</a:t>
            </a:r>
          </a:p>
          <a:p>
            <a:pPr marL="0" indent="0" eaLnBrk="1" hangingPunct="1">
              <a:lnSpc>
                <a:spcPct val="90000"/>
              </a:lnSpc>
              <a:buFontTx/>
              <a:buNone/>
              <a:defRPr/>
            </a:pPr>
            <a:r>
              <a:rPr lang="fr-FR" sz="2000" dirty="0" smtClean="0">
                <a:solidFill>
                  <a:srgbClr val="FFFF00"/>
                </a:solidFill>
              </a:rPr>
              <a:t> … Afin de systématiser et de centraliser les enquêtes 	techniques après événements de mer.</a:t>
            </a:r>
          </a:p>
          <a:p>
            <a:pPr eaLnBrk="1" hangingPunct="1">
              <a:lnSpc>
                <a:spcPct val="90000"/>
              </a:lnSpc>
              <a:buFont typeface="Wingdings" pitchFamily="2" charset="2"/>
              <a:buNone/>
              <a:defRPr/>
            </a:pPr>
            <a:endParaRPr lang="fr-FR" sz="1400" b="1" dirty="0" smtClean="0">
              <a:solidFill>
                <a:srgbClr val="FFFF00"/>
              </a:solidFill>
            </a:endParaRPr>
          </a:p>
          <a:p>
            <a:pPr eaLnBrk="1" hangingPunct="1">
              <a:lnSpc>
                <a:spcPct val="90000"/>
              </a:lnSpc>
              <a:buFont typeface="Wingdings" pitchFamily="2" charset="2"/>
              <a:buNone/>
              <a:defRPr/>
            </a:pPr>
            <a:r>
              <a:rPr lang="fr-FR" sz="2400" b="1" dirty="0" smtClean="0">
                <a:solidFill>
                  <a:srgbClr val="FFFF00"/>
                </a:solidFill>
              </a:rPr>
              <a:t>	En 2002 : </a:t>
            </a:r>
            <a:r>
              <a:rPr lang="fr-FR" sz="2000" dirty="0" smtClean="0">
                <a:solidFill>
                  <a:srgbClr val="FFFF00"/>
                </a:solidFill>
              </a:rPr>
              <a:t>Sa dénomination devient le … </a:t>
            </a:r>
            <a:r>
              <a:rPr lang="fr-FR" sz="1400" dirty="0" smtClean="0">
                <a:solidFill>
                  <a:srgbClr val="FFFF00"/>
                </a:solidFill>
              </a:rPr>
              <a:t> </a:t>
            </a:r>
            <a:r>
              <a:rPr lang="fr-FR" sz="2400" b="1" dirty="0" smtClean="0">
                <a:solidFill>
                  <a:srgbClr val="000000"/>
                </a:solidFill>
              </a:rPr>
              <a:t>BEA Mer </a:t>
            </a:r>
            <a:endParaRPr lang="fr-FR" sz="2400" dirty="0">
              <a:solidFill>
                <a:srgbClr val="000000"/>
              </a:solidFill>
            </a:endParaRPr>
          </a:p>
        </p:txBody>
      </p:sp>
      <p:pic>
        <p:nvPicPr>
          <p:cNvPr id="3076" name="Picture 5" descr="bandea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6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descr="logo pièc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43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Espace réservé du pied de page 1"/>
          <p:cNvSpPr>
            <a:spLocks noGrp="1"/>
          </p:cNvSpPr>
          <p:nvPr>
            <p:ph type="ftr" sz="quarter" idx="11"/>
          </p:nvPr>
        </p:nvSpPr>
        <p:spPr>
          <a:xfrm>
            <a:off x="2339975" y="6248400"/>
            <a:ext cx="44640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fr-FR" sz="1400" b="1" dirty="0">
              <a:solidFill>
                <a:schemeClr val="bg1"/>
              </a:solidFill>
              <a:latin typeface="Times New Roman" pitchFamily="18" charset="0"/>
            </a:endParaRPr>
          </a:p>
        </p:txBody>
      </p:sp>
      <p:sp>
        <p:nvSpPr>
          <p:cNvPr id="3079" name="Espace réservé du numéro de diapositive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FBF935BB-AD02-468B-9A38-12F78AF8B491}" type="slidenum">
              <a:rPr lang="fr-FR" sz="1400" smtClean="0">
                <a:solidFill>
                  <a:schemeClr val="bg1"/>
                </a:solidFill>
                <a:latin typeface="Times New Roman" pitchFamily="18" charset="0"/>
              </a:rPr>
              <a:pPr eaLnBrk="1" hangingPunct="1"/>
              <a:t>2</a:t>
            </a:fld>
            <a:endParaRPr lang="fr-FR" sz="1400" smtClean="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a:xfrm>
            <a:off x="827088" y="333375"/>
            <a:ext cx="7772400" cy="1143000"/>
          </a:xfrm>
        </p:spPr>
        <p:txBody>
          <a:bodyPr/>
          <a:lstStyle/>
          <a:p>
            <a:pPr eaLnBrk="1" hangingPunct="1">
              <a:lnSpc>
                <a:spcPct val="90000"/>
              </a:lnSpc>
            </a:pPr>
            <a:r>
              <a:rPr lang="fr-FR" sz="3600" b="1" dirty="0" smtClean="0">
                <a:solidFill>
                  <a:srgbClr val="FF0000"/>
                </a:solidFill>
              </a:rPr>
              <a:t>Les enquêtes : </a:t>
            </a:r>
            <a:r>
              <a:rPr lang="fr-FR" sz="3600" b="1" dirty="0" smtClean="0">
                <a:solidFill>
                  <a:srgbClr val="FFFF00"/>
                </a:solidFill>
              </a:rPr>
              <a:t>le déroulement</a:t>
            </a:r>
          </a:p>
        </p:txBody>
      </p:sp>
      <p:sp>
        <p:nvSpPr>
          <p:cNvPr id="3" name="Espace réservé du contenu 2"/>
          <p:cNvSpPr>
            <a:spLocks noGrp="1"/>
          </p:cNvSpPr>
          <p:nvPr>
            <p:ph idx="1"/>
          </p:nvPr>
        </p:nvSpPr>
        <p:spPr>
          <a:xfrm>
            <a:off x="755576" y="1196752"/>
            <a:ext cx="7772400" cy="4968552"/>
          </a:xfrm>
        </p:spPr>
        <p:txBody>
          <a:bodyPr/>
          <a:lstStyle/>
          <a:p>
            <a:pPr marL="457200" lvl="1" indent="0" eaLnBrk="1" hangingPunct="1">
              <a:lnSpc>
                <a:spcPct val="90000"/>
              </a:lnSpc>
              <a:spcAft>
                <a:spcPct val="30000"/>
              </a:spcAft>
              <a:buFontTx/>
              <a:buNone/>
              <a:defRPr/>
            </a:pPr>
            <a:r>
              <a:rPr lang="fr-FR" sz="1800" b="1" dirty="0" smtClean="0">
                <a:solidFill>
                  <a:srgbClr val="FFFF00"/>
                </a:solidFill>
                <a:latin typeface="Arial" charset="0"/>
              </a:rPr>
              <a:t>Les 1ères décisions</a:t>
            </a:r>
            <a:r>
              <a:rPr lang="fr-FR" sz="1400" dirty="0" smtClean="0">
                <a:latin typeface="Arial" charset="0"/>
              </a:rPr>
              <a:t>  Organisation, recherche de coordonnées, prises </a:t>
            </a:r>
            <a:r>
              <a:rPr lang="fr-FR" sz="1400" dirty="0">
                <a:latin typeface="Arial" charset="0"/>
              </a:rPr>
              <a:t>de </a:t>
            </a:r>
            <a:r>
              <a:rPr lang="fr-FR" sz="1400" dirty="0" smtClean="0">
                <a:latin typeface="Arial" charset="0"/>
              </a:rPr>
              <a:t>contacts</a:t>
            </a:r>
            <a:r>
              <a:rPr lang="fr-FR" sz="1400" dirty="0">
                <a:latin typeface="Arial" charset="0"/>
              </a:rPr>
              <a:t> </a:t>
            </a:r>
            <a:r>
              <a:rPr lang="fr-FR" sz="1400" dirty="0" smtClean="0">
                <a:latin typeface="Arial" charset="0"/>
              </a:rPr>
              <a:t>			informations faciles à obtenir à distance, </a:t>
            </a:r>
            <a:r>
              <a:rPr lang="fr-FR" sz="1400" dirty="0" err="1" smtClean="0">
                <a:latin typeface="Arial" charset="0"/>
              </a:rPr>
              <a:t>etc</a:t>
            </a:r>
            <a:r>
              <a:rPr lang="fr-FR" sz="1400" dirty="0" smtClean="0">
                <a:latin typeface="Arial" charset="0"/>
              </a:rPr>
              <a:t> …</a:t>
            </a:r>
          </a:p>
          <a:p>
            <a:pPr marL="457200" lvl="1" indent="0" eaLnBrk="1" hangingPunct="1">
              <a:lnSpc>
                <a:spcPct val="90000"/>
              </a:lnSpc>
              <a:spcAft>
                <a:spcPct val="30000"/>
              </a:spcAft>
              <a:buFontTx/>
              <a:buNone/>
              <a:defRPr/>
            </a:pPr>
            <a:endParaRPr lang="fr-FR" sz="200" dirty="0" smtClean="0">
              <a:latin typeface="Arial" charset="0"/>
            </a:endParaRPr>
          </a:p>
          <a:p>
            <a:pPr marL="457200" lvl="1" indent="0" eaLnBrk="1" hangingPunct="1">
              <a:lnSpc>
                <a:spcPct val="90000"/>
              </a:lnSpc>
              <a:spcAft>
                <a:spcPct val="30000"/>
              </a:spcAft>
              <a:buFontTx/>
              <a:buNone/>
              <a:defRPr/>
            </a:pPr>
            <a:r>
              <a:rPr lang="fr-FR" sz="1800" b="1" dirty="0" smtClean="0">
                <a:solidFill>
                  <a:srgbClr val="FFFF00"/>
                </a:solidFill>
                <a:latin typeface="Arial" charset="0"/>
              </a:rPr>
              <a:t>Les évidences	</a:t>
            </a:r>
            <a:r>
              <a:rPr lang="fr-FR" sz="1400" dirty="0">
                <a:latin typeface="Arial" charset="0"/>
              </a:rPr>
              <a:t>Recueil </a:t>
            </a:r>
            <a:r>
              <a:rPr lang="fr-FR" sz="1400" dirty="0" smtClean="0">
                <a:latin typeface="Arial" charset="0"/>
              </a:rPr>
              <a:t>(surtout sur place) des informations </a:t>
            </a:r>
            <a:r>
              <a:rPr lang="fr-FR" sz="1400" dirty="0">
                <a:latin typeface="Arial" charset="0"/>
              </a:rPr>
              <a:t>« clés » </a:t>
            </a:r>
            <a:endParaRPr lang="fr-FR" sz="1400" dirty="0" smtClean="0">
              <a:latin typeface="Arial" charset="0"/>
            </a:endParaRPr>
          </a:p>
          <a:p>
            <a:pPr marL="457200" lvl="1" indent="0" eaLnBrk="1" hangingPunct="1">
              <a:lnSpc>
                <a:spcPct val="90000"/>
              </a:lnSpc>
              <a:spcAft>
                <a:spcPct val="30000"/>
              </a:spcAft>
              <a:buFontTx/>
              <a:buNone/>
              <a:defRPr/>
            </a:pPr>
            <a:endParaRPr lang="fr-FR" sz="200" b="1" dirty="0" smtClean="0">
              <a:solidFill>
                <a:srgbClr val="FFFF00"/>
              </a:solidFill>
              <a:latin typeface="Arial" charset="0"/>
            </a:endParaRPr>
          </a:p>
          <a:p>
            <a:pPr marL="457200" lvl="1" indent="0" eaLnBrk="1" hangingPunct="1">
              <a:lnSpc>
                <a:spcPct val="90000"/>
              </a:lnSpc>
              <a:spcAft>
                <a:spcPct val="30000"/>
              </a:spcAft>
              <a:buFontTx/>
              <a:buNone/>
              <a:defRPr/>
            </a:pPr>
            <a:r>
              <a:rPr lang="fr-FR" sz="1800" b="1" dirty="0" smtClean="0">
                <a:solidFill>
                  <a:srgbClr val="FFFF00"/>
                </a:solidFill>
                <a:latin typeface="Arial" charset="0"/>
              </a:rPr>
              <a:t>Les entretiens	</a:t>
            </a:r>
            <a:r>
              <a:rPr lang="fr-FR" sz="1400" dirty="0" smtClean="0">
                <a:latin typeface="Arial" charset="0"/>
              </a:rPr>
              <a:t>Audition des personnes en rapport avec l’événement étude 			des documents (de bord et autres), des procédures, dossiers.</a:t>
            </a:r>
          </a:p>
          <a:p>
            <a:pPr lvl="1" eaLnBrk="1" hangingPunct="1">
              <a:lnSpc>
                <a:spcPct val="90000"/>
              </a:lnSpc>
              <a:spcAft>
                <a:spcPct val="30000"/>
              </a:spcAft>
              <a:buFontTx/>
              <a:buNone/>
              <a:defRPr/>
            </a:pPr>
            <a:endParaRPr lang="fr-FR" sz="200" b="1" dirty="0" smtClean="0">
              <a:solidFill>
                <a:srgbClr val="FFFF00"/>
              </a:solidFill>
              <a:latin typeface="Arial" charset="0"/>
            </a:endParaRPr>
          </a:p>
          <a:p>
            <a:pPr lvl="1" eaLnBrk="1" hangingPunct="1">
              <a:lnSpc>
                <a:spcPct val="90000"/>
              </a:lnSpc>
              <a:spcAft>
                <a:spcPct val="30000"/>
              </a:spcAft>
              <a:buFontTx/>
              <a:buNone/>
              <a:defRPr/>
            </a:pPr>
            <a:r>
              <a:rPr lang="fr-FR" sz="1800" b="1" dirty="0" smtClean="0">
                <a:solidFill>
                  <a:srgbClr val="FFFF00"/>
                </a:solidFill>
                <a:latin typeface="Arial" charset="0"/>
              </a:rPr>
              <a:t>L’analyse</a:t>
            </a:r>
            <a:r>
              <a:rPr lang="fr-FR" sz="1800" dirty="0" smtClean="0">
                <a:latin typeface="Arial" charset="0"/>
              </a:rPr>
              <a:t> 		</a:t>
            </a:r>
            <a:r>
              <a:rPr lang="fr-FR" sz="1400" dirty="0" smtClean="0">
                <a:latin typeface="Arial" charset="0"/>
              </a:rPr>
              <a:t>des faits et des informations et détermination de la séquence 			des événements, des circonstances et des causes certaines 			ou possibles de </a:t>
            </a:r>
            <a:r>
              <a:rPr lang="fr-FR" sz="1400" dirty="0">
                <a:latin typeface="Arial" charset="0"/>
              </a:rPr>
              <a:t>l’événement. d’études ou d’expertises </a:t>
            </a:r>
          </a:p>
          <a:p>
            <a:pPr lvl="1" eaLnBrk="1" hangingPunct="1">
              <a:lnSpc>
                <a:spcPct val="90000"/>
              </a:lnSpc>
              <a:spcAft>
                <a:spcPct val="30000"/>
              </a:spcAft>
              <a:buFontTx/>
              <a:buNone/>
              <a:defRPr/>
            </a:pPr>
            <a:r>
              <a:rPr lang="fr-FR" sz="1400" dirty="0" smtClean="0">
                <a:latin typeface="Arial" charset="0"/>
              </a:rPr>
              <a:t>			</a:t>
            </a:r>
          </a:p>
          <a:p>
            <a:pPr lvl="1" eaLnBrk="1" hangingPunct="1">
              <a:lnSpc>
                <a:spcPct val="90000"/>
              </a:lnSpc>
              <a:spcAft>
                <a:spcPct val="30000"/>
              </a:spcAft>
              <a:buFontTx/>
              <a:buNone/>
              <a:defRPr/>
            </a:pPr>
            <a:r>
              <a:rPr lang="fr-FR" sz="1800" b="1" dirty="0" smtClean="0">
                <a:solidFill>
                  <a:srgbClr val="FFFF00"/>
                </a:solidFill>
                <a:latin typeface="Arial" charset="0"/>
              </a:rPr>
              <a:t>La rédaction du rapport</a:t>
            </a:r>
            <a:r>
              <a:rPr lang="fr-FR" sz="1400" dirty="0" smtClean="0">
                <a:latin typeface="Arial" charset="0"/>
              </a:rPr>
              <a:t> </a:t>
            </a:r>
          </a:p>
          <a:p>
            <a:pPr lvl="1" eaLnBrk="1" hangingPunct="1">
              <a:lnSpc>
                <a:spcPct val="90000"/>
              </a:lnSpc>
              <a:spcAft>
                <a:spcPct val="30000"/>
              </a:spcAft>
              <a:buFontTx/>
              <a:buNone/>
              <a:defRPr/>
            </a:pPr>
            <a:endParaRPr lang="fr-FR" sz="200" dirty="0" smtClean="0">
              <a:latin typeface="Arial" charset="0"/>
            </a:endParaRPr>
          </a:p>
          <a:p>
            <a:pPr lvl="1" eaLnBrk="1" hangingPunct="1">
              <a:lnSpc>
                <a:spcPct val="90000"/>
              </a:lnSpc>
              <a:spcAft>
                <a:spcPct val="30000"/>
              </a:spcAft>
              <a:buFontTx/>
              <a:buNone/>
              <a:defRPr/>
            </a:pPr>
            <a:r>
              <a:rPr lang="fr-FR" sz="1800" b="1" dirty="0" smtClean="0">
                <a:solidFill>
                  <a:srgbClr val="FFFF00"/>
                </a:solidFill>
                <a:latin typeface="Arial" charset="0"/>
              </a:rPr>
              <a:t>Les recommandations de sécurité</a:t>
            </a:r>
          </a:p>
          <a:p>
            <a:pPr lvl="1" eaLnBrk="1" hangingPunct="1">
              <a:lnSpc>
                <a:spcPct val="90000"/>
              </a:lnSpc>
              <a:spcAft>
                <a:spcPct val="30000"/>
              </a:spcAft>
              <a:buFontTx/>
              <a:buNone/>
              <a:defRPr/>
            </a:pPr>
            <a:endParaRPr lang="fr-FR" sz="200" b="1" dirty="0" smtClean="0">
              <a:solidFill>
                <a:srgbClr val="FFFF00"/>
              </a:solidFill>
              <a:latin typeface="Arial" charset="0"/>
            </a:endParaRPr>
          </a:p>
          <a:p>
            <a:pPr lvl="1" eaLnBrk="1" hangingPunct="1">
              <a:lnSpc>
                <a:spcPct val="90000"/>
              </a:lnSpc>
              <a:spcAft>
                <a:spcPct val="30000"/>
              </a:spcAft>
              <a:buFontTx/>
              <a:buNone/>
              <a:defRPr/>
            </a:pPr>
            <a:r>
              <a:rPr lang="fr-FR" sz="1800" b="1" dirty="0" smtClean="0">
                <a:solidFill>
                  <a:srgbClr val="FFFF00"/>
                </a:solidFill>
                <a:latin typeface="Arial" charset="0"/>
              </a:rPr>
              <a:t>Le suivi des recommandations</a:t>
            </a:r>
          </a:p>
        </p:txBody>
      </p:sp>
      <p:pic>
        <p:nvPicPr>
          <p:cNvPr id="20484" name="Picture 7" descr="logo pièces">
            <a:hlinkClick r:id="rId3" action="ppaction://hlinkpres?slideindex=20&amp;slidetitle=Le déroulement de l’enquêt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43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Espace réservé du pied de page 1"/>
          <p:cNvSpPr>
            <a:spLocks noGrp="1"/>
          </p:cNvSpPr>
          <p:nvPr>
            <p:ph type="ftr" sz="quarter" idx="11"/>
          </p:nvPr>
        </p:nvSpPr>
        <p:spPr>
          <a:xfrm>
            <a:off x="1403350" y="6248400"/>
            <a:ext cx="55451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fr-FR" sz="1400" b="1" dirty="0">
              <a:solidFill>
                <a:schemeClr val="bg1"/>
              </a:solidFill>
              <a:latin typeface="Times New Roman" pitchFamily="18" charset="0"/>
            </a:endParaRPr>
          </a:p>
        </p:txBody>
      </p:sp>
      <p:sp>
        <p:nvSpPr>
          <p:cNvPr id="20486" name="Espace réservé du numéro de diapositive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957ECD8-A996-4992-9B1C-44D0A58DF039}" type="slidenum">
              <a:rPr lang="fr-FR" sz="1400" smtClean="0">
                <a:solidFill>
                  <a:schemeClr val="bg1"/>
                </a:solidFill>
                <a:latin typeface="Times New Roman" pitchFamily="18" charset="0"/>
              </a:rPr>
              <a:pPr eaLnBrk="1" hangingPunct="1"/>
              <a:t>20</a:t>
            </a:fld>
            <a:endParaRPr lang="fr-FR" sz="1400" smtClean="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684213" y="836613"/>
            <a:ext cx="8205787" cy="874712"/>
          </a:xfrm>
        </p:spPr>
        <p:txBody>
          <a:bodyPr/>
          <a:lstStyle/>
          <a:p>
            <a:pPr algn="l"/>
            <a:r>
              <a:rPr lang="fr-FR" sz="3600" b="1" smtClean="0">
                <a:solidFill>
                  <a:srgbClr val="FFFF00"/>
                </a:solidFill>
              </a:rPr>
              <a:t>L’analyse : la recherche des facteurs</a:t>
            </a:r>
          </a:p>
        </p:txBody>
      </p:sp>
      <p:sp>
        <p:nvSpPr>
          <p:cNvPr id="26627" name="Espace réservé du contenu 2"/>
          <p:cNvSpPr>
            <a:spLocks noGrp="1"/>
          </p:cNvSpPr>
          <p:nvPr>
            <p:ph idx="1"/>
          </p:nvPr>
        </p:nvSpPr>
        <p:spPr/>
        <p:txBody>
          <a:bodyPr/>
          <a:lstStyle/>
          <a:p>
            <a:pPr eaLnBrk="1" hangingPunct="1"/>
            <a:r>
              <a:rPr lang="fr-FR" b="1" dirty="0" smtClean="0">
                <a:solidFill>
                  <a:schemeClr val="tx1"/>
                </a:solidFill>
              </a:rPr>
              <a:t>Plusieurs méthodes complémentaires :</a:t>
            </a:r>
          </a:p>
          <a:p>
            <a:pPr eaLnBrk="1" hangingPunct="1">
              <a:buFontTx/>
              <a:buNone/>
            </a:pPr>
            <a:endParaRPr lang="fr-FR" sz="1400" dirty="0" smtClean="0">
              <a:solidFill>
                <a:schemeClr val="tx1"/>
              </a:solidFill>
            </a:endParaRPr>
          </a:p>
          <a:p>
            <a:pPr lvl="1" eaLnBrk="1" hangingPunct="1"/>
            <a:r>
              <a:rPr lang="fr-FR" b="1" dirty="0" smtClean="0">
                <a:solidFill>
                  <a:schemeClr val="tx1"/>
                </a:solidFill>
                <a:latin typeface="Arial" charset="0"/>
              </a:rPr>
              <a:t>l’analyse des défenses</a:t>
            </a:r>
          </a:p>
          <a:p>
            <a:pPr lvl="1" eaLnBrk="1" hangingPunct="1"/>
            <a:r>
              <a:rPr lang="fr-FR" b="1" dirty="0" smtClean="0">
                <a:solidFill>
                  <a:schemeClr val="tx1"/>
                </a:solidFill>
                <a:latin typeface="Arial" charset="0"/>
              </a:rPr>
              <a:t>l’analyse des écarts</a:t>
            </a:r>
          </a:p>
          <a:p>
            <a:pPr lvl="1" eaLnBrk="1" hangingPunct="1"/>
            <a:r>
              <a:rPr lang="fr-FR" b="1" dirty="0" smtClean="0">
                <a:solidFill>
                  <a:schemeClr val="tx1"/>
                </a:solidFill>
                <a:latin typeface="Arial" charset="0"/>
              </a:rPr>
              <a:t>l’arbre des causes</a:t>
            </a:r>
          </a:p>
          <a:p>
            <a:pPr lvl="1" eaLnBrk="1" hangingPunct="1"/>
            <a:r>
              <a:rPr lang="fr-FR" b="1" dirty="0" smtClean="0">
                <a:solidFill>
                  <a:schemeClr val="tx1"/>
                </a:solidFill>
                <a:latin typeface="Arial" charset="0"/>
              </a:rPr>
              <a:t>l’analyse du facteur humain</a:t>
            </a:r>
          </a:p>
          <a:p>
            <a:pPr marL="457200" lvl="1" indent="0" eaLnBrk="1" hangingPunct="1">
              <a:buNone/>
            </a:pPr>
            <a:r>
              <a:rPr lang="fr-FR" b="1" dirty="0">
                <a:solidFill>
                  <a:schemeClr val="tx1"/>
                </a:solidFill>
                <a:latin typeface="Arial" charset="0"/>
              </a:rPr>
              <a:t>	</a:t>
            </a:r>
            <a:r>
              <a:rPr lang="fr-FR" b="1" dirty="0" smtClean="0">
                <a:solidFill>
                  <a:schemeClr val="tx1"/>
                </a:solidFill>
                <a:latin typeface="Arial" charset="0"/>
              </a:rPr>
              <a:t>		</a:t>
            </a:r>
          </a:p>
          <a:p>
            <a:pPr marL="457200" lvl="1" indent="0" eaLnBrk="1" hangingPunct="1">
              <a:buNone/>
            </a:pPr>
            <a:r>
              <a:rPr lang="fr-FR" b="1" dirty="0">
                <a:solidFill>
                  <a:schemeClr val="tx1"/>
                </a:solidFill>
                <a:latin typeface="Arial" charset="0"/>
              </a:rPr>
              <a:t>	</a:t>
            </a:r>
            <a:r>
              <a:rPr lang="fr-FR" b="1" dirty="0" smtClean="0">
                <a:solidFill>
                  <a:schemeClr val="tx1"/>
                </a:solidFill>
                <a:latin typeface="Arial" charset="0"/>
              </a:rPr>
              <a:t>		</a:t>
            </a:r>
            <a:r>
              <a:rPr lang="fr-FR" sz="1600" b="1" dirty="0" smtClean="0">
                <a:solidFill>
                  <a:schemeClr val="tx1"/>
                </a:solidFill>
                <a:latin typeface="Arial" charset="0"/>
              </a:rPr>
              <a:t>Voir textes OMI et ailleurs (analyse </a:t>
            </a:r>
            <a:r>
              <a:rPr lang="fr-FR" sz="1600" b="1" dirty="0" err="1" smtClean="0">
                <a:solidFill>
                  <a:schemeClr val="tx1"/>
                </a:solidFill>
                <a:latin typeface="Arial" charset="0"/>
              </a:rPr>
              <a:t>cyndinique</a:t>
            </a:r>
            <a:r>
              <a:rPr lang="fr-FR" sz="1600" b="1" dirty="0" smtClean="0">
                <a:solidFill>
                  <a:schemeClr val="tx1"/>
                </a:solidFill>
                <a:latin typeface="Arial" charset="0"/>
              </a:rPr>
              <a:t>)</a:t>
            </a:r>
          </a:p>
          <a:p>
            <a:pPr marL="0" indent="0">
              <a:buNone/>
            </a:pPr>
            <a:endParaRPr lang="fr-FR" dirty="0" smtClean="0"/>
          </a:p>
        </p:txBody>
      </p:sp>
      <p:pic>
        <p:nvPicPr>
          <p:cNvPr id="26628" name="Picture 7" descr="logo piè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43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Espace réservé du pied de page 1"/>
          <p:cNvSpPr>
            <a:spLocks noGrp="1"/>
          </p:cNvSpPr>
          <p:nvPr>
            <p:ph type="ftr" sz="quarter" idx="11"/>
          </p:nvPr>
        </p:nvSpPr>
        <p:spPr>
          <a:xfrm>
            <a:off x="2195513" y="6248400"/>
            <a:ext cx="475297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fr-FR" sz="1400" b="1" dirty="0">
              <a:solidFill>
                <a:schemeClr val="bg1"/>
              </a:solidFill>
              <a:latin typeface="Times New Roman" pitchFamily="18" charset="0"/>
            </a:endParaRPr>
          </a:p>
        </p:txBody>
      </p:sp>
      <p:sp>
        <p:nvSpPr>
          <p:cNvPr id="26630" name="Espace réservé du numéro de diapositive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0AC1CC9B-4271-4D0C-8CD2-5B6C0077273A}" type="slidenum">
              <a:rPr lang="fr-FR" sz="1400" smtClean="0">
                <a:solidFill>
                  <a:schemeClr val="bg1"/>
                </a:solidFill>
                <a:latin typeface="Times New Roman" pitchFamily="18" charset="0"/>
              </a:rPr>
              <a:pPr eaLnBrk="1" hangingPunct="1"/>
              <a:t>21</a:t>
            </a:fld>
            <a:endParaRPr lang="fr-FR" sz="1400" smtClean="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6627">
                                            <p:txEl>
                                              <p:pRg st="2" end="2"/>
                                            </p:txEl>
                                          </p:spTgt>
                                        </p:tgtEl>
                                        <p:attrNameLst>
                                          <p:attrName>style.visibility</p:attrName>
                                        </p:attrNameLst>
                                      </p:cBhvr>
                                      <p:to>
                                        <p:strVal val="visible"/>
                                      </p:to>
                                    </p:set>
                                    <p:animEffect transition="in" filter="fade">
                                      <p:cBhvr>
                                        <p:cTn id="13" dur="500"/>
                                        <p:tgtEl>
                                          <p:spTgt spid="2662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6627">
                                            <p:txEl>
                                              <p:pRg st="3" end="3"/>
                                            </p:txEl>
                                          </p:spTgt>
                                        </p:tgtEl>
                                        <p:attrNameLst>
                                          <p:attrName>style.visibility</p:attrName>
                                        </p:attrNameLst>
                                      </p:cBhvr>
                                      <p:to>
                                        <p:strVal val="visible"/>
                                      </p:to>
                                    </p:set>
                                    <p:animEffect transition="in" filter="fade">
                                      <p:cBhvr>
                                        <p:cTn id="16" dur="500"/>
                                        <p:tgtEl>
                                          <p:spTgt spid="2662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6627">
                                            <p:txEl>
                                              <p:pRg st="4" end="4"/>
                                            </p:txEl>
                                          </p:spTgt>
                                        </p:tgtEl>
                                        <p:attrNameLst>
                                          <p:attrName>style.visibility</p:attrName>
                                        </p:attrNameLst>
                                      </p:cBhvr>
                                      <p:to>
                                        <p:strVal val="visible"/>
                                      </p:to>
                                    </p:set>
                                    <p:animEffect transition="in" filter="fade">
                                      <p:cBhvr>
                                        <p:cTn id="19" dur="500"/>
                                        <p:tgtEl>
                                          <p:spTgt spid="2662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6627">
                                            <p:txEl>
                                              <p:pRg st="5" end="5"/>
                                            </p:txEl>
                                          </p:spTgt>
                                        </p:tgtEl>
                                        <p:attrNameLst>
                                          <p:attrName>style.visibility</p:attrName>
                                        </p:attrNameLst>
                                      </p:cBhvr>
                                      <p:to>
                                        <p:strVal val="visible"/>
                                      </p:to>
                                    </p:set>
                                    <p:animEffect transition="in" filter="fade">
                                      <p:cBhvr>
                                        <p:cTn id="22" dur="500"/>
                                        <p:tgtEl>
                                          <p:spTgt spid="2662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6627">
                                            <p:txEl>
                                              <p:pRg st="7" end="7"/>
                                            </p:txEl>
                                          </p:spTgt>
                                        </p:tgtEl>
                                        <p:attrNameLst>
                                          <p:attrName>style.visibility</p:attrName>
                                        </p:attrNameLst>
                                      </p:cBhvr>
                                      <p:to>
                                        <p:strVal val="visible"/>
                                      </p:to>
                                    </p:set>
                                    <p:animEffect transition="in" filter="wipe(down)">
                                      <p:cBhvr>
                                        <p:cTn id="27" dur="500"/>
                                        <p:tgtEl>
                                          <p:spTgt spid="266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a:xfrm>
            <a:off x="685800" y="609600"/>
            <a:ext cx="7772400" cy="1019175"/>
          </a:xfrm>
        </p:spPr>
        <p:txBody>
          <a:bodyPr/>
          <a:lstStyle/>
          <a:p>
            <a:pPr eaLnBrk="1" hangingPunct="1">
              <a:defRPr/>
            </a:pPr>
            <a:r>
              <a:rPr lang="fr-FR" b="1" dirty="0" smtClean="0">
                <a:solidFill>
                  <a:srgbClr val="FF0000"/>
                </a:solidFill>
                <a:effectLst>
                  <a:outerShdw blurRad="38100" dist="38100" dir="2700000" algn="tl">
                    <a:srgbClr val="000000"/>
                  </a:outerShdw>
                </a:effectLst>
              </a:rPr>
              <a:t>LES RECOMMANDATIONS</a:t>
            </a:r>
          </a:p>
        </p:txBody>
      </p:sp>
      <p:sp>
        <p:nvSpPr>
          <p:cNvPr id="48131" name="Rectangle 3"/>
          <p:cNvSpPr>
            <a:spLocks noGrp="1" noChangeArrowheads="1"/>
          </p:cNvSpPr>
          <p:nvPr>
            <p:ph type="body" idx="1"/>
          </p:nvPr>
        </p:nvSpPr>
        <p:spPr>
          <a:xfrm>
            <a:off x="539750" y="1628775"/>
            <a:ext cx="7772400" cy="4321175"/>
          </a:xfrm>
        </p:spPr>
        <p:txBody>
          <a:bodyPr/>
          <a:lstStyle/>
          <a:p>
            <a:pPr eaLnBrk="1" hangingPunct="1"/>
            <a:r>
              <a:rPr lang="fr-FR" sz="2400" b="1" u="sng" dirty="0" smtClean="0"/>
              <a:t>Elles sont </a:t>
            </a:r>
            <a:r>
              <a:rPr lang="fr-FR" sz="2400" b="1" u="sng" dirty="0" smtClean="0">
                <a:solidFill>
                  <a:srgbClr val="FFFF00"/>
                </a:solidFill>
              </a:rPr>
              <a:t>LE BUT ESSENTIEL </a:t>
            </a:r>
            <a:r>
              <a:rPr lang="fr-FR" sz="2400" b="1" u="sng" dirty="0" smtClean="0"/>
              <a:t>de l’enquête</a:t>
            </a:r>
            <a:endParaRPr lang="fr-FR" sz="2400" b="1" dirty="0" smtClean="0"/>
          </a:p>
          <a:p>
            <a:pPr eaLnBrk="1" hangingPunct="1"/>
            <a:endParaRPr lang="fr-FR" sz="1600" b="1" dirty="0" smtClean="0"/>
          </a:p>
          <a:p>
            <a:pPr eaLnBrk="1" hangingPunct="1"/>
            <a:r>
              <a:rPr lang="fr-FR" sz="2400" b="1" dirty="0" smtClean="0"/>
              <a:t>Une recommandation doit découler d’un facteur causal clairement identifié</a:t>
            </a:r>
          </a:p>
          <a:p>
            <a:pPr eaLnBrk="1" hangingPunct="1"/>
            <a:endParaRPr lang="fr-FR" sz="1600" b="1" dirty="0" smtClean="0"/>
          </a:p>
          <a:p>
            <a:pPr eaLnBrk="1" hangingPunct="1"/>
            <a:r>
              <a:rPr lang="fr-FR" sz="2400" b="1" dirty="0" smtClean="0"/>
              <a:t>Le </a:t>
            </a:r>
            <a:r>
              <a:rPr lang="fr-FR" sz="2400" b="1" dirty="0" smtClean="0">
                <a:solidFill>
                  <a:srgbClr val="FFFF00"/>
                </a:solidFill>
              </a:rPr>
              <a:t>destinataire</a:t>
            </a:r>
            <a:r>
              <a:rPr lang="fr-FR" sz="2400" b="1" dirty="0" smtClean="0"/>
              <a:t> de la recommandation doit être identifié.</a:t>
            </a:r>
          </a:p>
          <a:p>
            <a:pPr eaLnBrk="1" hangingPunct="1"/>
            <a:endParaRPr lang="fr-FR" sz="1600" b="1" dirty="0" smtClean="0"/>
          </a:p>
          <a:p>
            <a:pPr eaLnBrk="1" hangingPunct="1"/>
            <a:r>
              <a:rPr lang="fr-FR" sz="2400" b="1" dirty="0" smtClean="0"/>
              <a:t>La recommandation doit être réalisable</a:t>
            </a:r>
          </a:p>
          <a:p>
            <a:pPr eaLnBrk="1" hangingPunct="1"/>
            <a:endParaRPr lang="fr-FR" sz="2400" b="1" dirty="0" smtClean="0"/>
          </a:p>
          <a:p>
            <a:pPr eaLnBrk="1" hangingPunct="1"/>
            <a:r>
              <a:rPr lang="fr-FR" sz="2400" b="1" dirty="0" smtClean="0"/>
              <a:t>Un suivi des recommandations doit être fait</a:t>
            </a:r>
          </a:p>
        </p:txBody>
      </p:sp>
      <p:pic>
        <p:nvPicPr>
          <p:cNvPr id="48132" name="Picture 7" descr="logo piè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43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Espace réservé du pied de page 1"/>
          <p:cNvSpPr>
            <a:spLocks noGrp="1"/>
          </p:cNvSpPr>
          <p:nvPr>
            <p:ph type="ftr" sz="quarter" idx="11"/>
          </p:nvPr>
        </p:nvSpPr>
        <p:spPr>
          <a:xfrm>
            <a:off x="1979613" y="6248400"/>
            <a:ext cx="5113337"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fr-FR" sz="1400" b="1" dirty="0">
              <a:solidFill>
                <a:schemeClr val="bg1"/>
              </a:solidFill>
              <a:latin typeface="Times New Roman" pitchFamily="18" charset="0"/>
            </a:endParaRPr>
          </a:p>
        </p:txBody>
      </p:sp>
      <p:sp>
        <p:nvSpPr>
          <p:cNvPr id="48134" name="Espace réservé du numéro de diapositive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FD260B95-26BC-4955-823C-311A9E1E3068}" type="slidenum">
              <a:rPr lang="fr-FR" sz="1400" smtClean="0">
                <a:solidFill>
                  <a:schemeClr val="bg1"/>
                </a:solidFill>
                <a:latin typeface="Times New Roman" pitchFamily="18" charset="0"/>
              </a:rPr>
              <a:pPr eaLnBrk="1" hangingPunct="1"/>
              <a:t>22</a:t>
            </a:fld>
            <a:endParaRPr lang="fr-FR" sz="1400" smtClean="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1"/>
          <p:cNvSpPr>
            <a:spLocks noGrp="1"/>
          </p:cNvSpPr>
          <p:nvPr>
            <p:ph type="title"/>
          </p:nvPr>
        </p:nvSpPr>
        <p:spPr/>
        <p:txBody>
          <a:bodyPr/>
          <a:lstStyle/>
          <a:p>
            <a:r>
              <a:rPr lang="fr-FR" sz="2400" b="1" dirty="0"/>
              <a:t>R</a:t>
            </a:r>
            <a:r>
              <a:rPr lang="fr-FR" sz="2400" b="1" dirty="0" smtClean="0"/>
              <a:t>ecommandations récurrentes (pêche)</a:t>
            </a:r>
          </a:p>
        </p:txBody>
      </p:sp>
      <p:sp>
        <p:nvSpPr>
          <p:cNvPr id="3" name="Espace réservé du contenu 2"/>
          <p:cNvSpPr>
            <a:spLocks noGrp="1"/>
          </p:cNvSpPr>
          <p:nvPr>
            <p:ph idx="1"/>
          </p:nvPr>
        </p:nvSpPr>
        <p:spPr>
          <a:xfrm>
            <a:off x="684213" y="1484313"/>
            <a:ext cx="7772400" cy="4537075"/>
          </a:xfrm>
        </p:spPr>
        <p:txBody>
          <a:bodyPr/>
          <a:lstStyle/>
          <a:p>
            <a:pPr>
              <a:defRPr/>
            </a:pPr>
            <a:r>
              <a:rPr lang="fr-FR" sz="1400" b="1" dirty="0" smtClean="0">
                <a:solidFill>
                  <a:srgbClr val="FFFF00"/>
                </a:solidFill>
              </a:rPr>
              <a:t>Bonnes </a:t>
            </a:r>
            <a:r>
              <a:rPr lang="fr-FR" sz="1400" b="1" dirty="0">
                <a:solidFill>
                  <a:srgbClr val="FFFF00"/>
                </a:solidFill>
              </a:rPr>
              <a:t>pratiques </a:t>
            </a:r>
            <a:r>
              <a:rPr lang="fr-FR" sz="1400" b="1" dirty="0" smtClean="0">
                <a:solidFill>
                  <a:srgbClr val="FFFF00"/>
                </a:solidFill>
              </a:rPr>
              <a:t>professionnelles</a:t>
            </a:r>
            <a:r>
              <a:rPr lang="fr-FR" sz="1400" dirty="0" smtClean="0"/>
              <a:t> - identification mesures d'amélioration sécu au </a:t>
            </a:r>
            <a:r>
              <a:rPr lang="fr-FR" sz="1400" dirty="0"/>
              <a:t>travail</a:t>
            </a:r>
            <a:r>
              <a:rPr lang="fr-FR" sz="1400" dirty="0" smtClean="0"/>
              <a:t>.</a:t>
            </a:r>
            <a:endParaRPr lang="fr-FR" sz="2400" dirty="0"/>
          </a:p>
          <a:p>
            <a:pPr>
              <a:defRPr/>
            </a:pPr>
            <a:r>
              <a:rPr lang="fr-FR" sz="1400" b="1" dirty="0">
                <a:solidFill>
                  <a:srgbClr val="FFFF00"/>
                </a:solidFill>
              </a:rPr>
              <a:t>Communications, langue</a:t>
            </a:r>
            <a:r>
              <a:rPr lang="fr-FR" sz="1400" dirty="0"/>
              <a:t>	</a:t>
            </a:r>
            <a:endParaRPr lang="fr-FR" sz="1400" dirty="0" smtClean="0"/>
          </a:p>
          <a:p>
            <a:pPr>
              <a:defRPr/>
            </a:pPr>
            <a:r>
              <a:rPr lang="fr-FR" sz="1400" dirty="0" smtClean="0"/>
              <a:t>             - prévoir </a:t>
            </a:r>
            <a:r>
              <a:rPr lang="fr-FR" sz="1400" dirty="0"/>
              <a:t>un moyen de communication spécifique </a:t>
            </a:r>
            <a:r>
              <a:rPr lang="fr-FR" sz="1400" dirty="0" smtClean="0"/>
              <a:t>timonerie / plage </a:t>
            </a:r>
            <a:r>
              <a:rPr lang="fr-FR" sz="1400" dirty="0"/>
              <a:t>arrière </a:t>
            </a:r>
            <a:r>
              <a:rPr lang="fr-FR" sz="1400" dirty="0" err="1" smtClean="0"/>
              <a:t>qd</a:t>
            </a:r>
            <a:r>
              <a:rPr lang="fr-FR" sz="1400" dirty="0" smtClean="0"/>
              <a:t> risque.</a:t>
            </a:r>
            <a:endParaRPr lang="fr-FR" sz="1400" dirty="0"/>
          </a:p>
          <a:p>
            <a:pPr>
              <a:defRPr/>
            </a:pPr>
            <a:r>
              <a:rPr lang="fr-FR" sz="1400" b="1" dirty="0">
                <a:solidFill>
                  <a:srgbClr val="FFFF00"/>
                </a:solidFill>
              </a:rPr>
              <a:t>Conduite du navire de </a:t>
            </a:r>
            <a:r>
              <a:rPr lang="fr-FR" sz="1400" b="1" dirty="0" smtClean="0">
                <a:solidFill>
                  <a:srgbClr val="FFFF00"/>
                </a:solidFill>
              </a:rPr>
              <a:t>pêche</a:t>
            </a:r>
            <a:r>
              <a:rPr lang="fr-FR" sz="1400" dirty="0">
                <a:solidFill>
                  <a:srgbClr val="FFFF00"/>
                </a:solidFill>
              </a:rPr>
              <a:t> </a:t>
            </a:r>
            <a:r>
              <a:rPr lang="fr-FR" sz="1400" dirty="0" smtClean="0"/>
              <a:t>-</a:t>
            </a:r>
            <a:r>
              <a:rPr lang="fr-FR" sz="1400" dirty="0"/>
              <a:t> </a:t>
            </a:r>
            <a:r>
              <a:rPr lang="fr-FR" sz="1400" dirty="0" smtClean="0"/>
              <a:t>vigilance </a:t>
            </a:r>
            <a:r>
              <a:rPr lang="fr-FR" sz="1400" dirty="0"/>
              <a:t>état de la </a:t>
            </a:r>
            <a:r>
              <a:rPr lang="fr-FR" sz="1400" dirty="0" smtClean="0"/>
              <a:t>mer, tenir </a:t>
            </a:r>
            <a:r>
              <a:rPr lang="fr-FR" sz="1400" dirty="0"/>
              <a:t>compte des limites du navire</a:t>
            </a:r>
            <a:r>
              <a:rPr lang="fr-FR" sz="1400" dirty="0" smtClean="0"/>
              <a:t>.</a:t>
            </a:r>
            <a:r>
              <a:rPr lang="fr-FR" sz="1400" dirty="0"/>
              <a:t> </a:t>
            </a:r>
          </a:p>
          <a:p>
            <a:pPr>
              <a:defRPr/>
            </a:pPr>
            <a:r>
              <a:rPr lang="fr-FR" sz="1400" b="1" dirty="0" smtClean="0">
                <a:solidFill>
                  <a:srgbClr val="FFFF00"/>
                </a:solidFill>
              </a:rPr>
              <a:t>Equipements </a:t>
            </a:r>
            <a:r>
              <a:rPr lang="fr-FR" sz="1400" b="1" dirty="0">
                <a:solidFill>
                  <a:srgbClr val="FFFF00"/>
                </a:solidFill>
              </a:rPr>
              <a:t>collectifs, </a:t>
            </a:r>
            <a:r>
              <a:rPr lang="fr-FR" sz="1400" b="1" dirty="0" smtClean="0">
                <a:solidFill>
                  <a:srgbClr val="FFFF00"/>
                </a:solidFill>
              </a:rPr>
              <a:t>survie, sauvetage </a:t>
            </a:r>
            <a:r>
              <a:rPr lang="fr-FR" sz="1400" dirty="0" smtClean="0"/>
              <a:t>– rendre les équipements collectifs de </a:t>
            </a:r>
            <a:r>
              <a:rPr lang="fr-FR" sz="1400" dirty="0"/>
              <a:t>survie </a:t>
            </a:r>
            <a:r>
              <a:rPr lang="fr-FR" sz="1400" dirty="0" smtClean="0"/>
              <a:t>plus performants</a:t>
            </a:r>
            <a:r>
              <a:rPr lang="fr-FR" sz="1400" dirty="0"/>
              <a:t> </a:t>
            </a:r>
            <a:r>
              <a:rPr lang="fr-FR" sz="1400" dirty="0" smtClean="0"/>
              <a:t>(radeaux </a:t>
            </a:r>
            <a:r>
              <a:rPr lang="fr-FR" sz="1400" dirty="0"/>
              <a:t>de sauvetage, conception, </a:t>
            </a:r>
            <a:r>
              <a:rPr lang="fr-FR" sz="1400" dirty="0" smtClean="0"/>
              <a:t>emplacement</a:t>
            </a:r>
            <a:r>
              <a:rPr lang="fr-FR" sz="1400" dirty="0"/>
              <a:t>, utilisation),</a:t>
            </a:r>
          </a:p>
          <a:p>
            <a:pPr>
              <a:defRPr/>
            </a:pPr>
            <a:r>
              <a:rPr lang="fr-FR" sz="1400" dirty="0" smtClean="0"/>
              <a:t>- concevoir </a:t>
            </a:r>
            <a:r>
              <a:rPr lang="fr-FR" sz="1400" dirty="0"/>
              <a:t>des systèmes de largage hydrostatique fonctionnant  à faible immersion (1 </a:t>
            </a:r>
            <a:r>
              <a:rPr lang="fr-FR" sz="1400" dirty="0" smtClean="0"/>
              <a:t>m).</a:t>
            </a:r>
            <a:endParaRPr lang="fr-FR" sz="1400" dirty="0"/>
          </a:p>
          <a:p>
            <a:pPr>
              <a:defRPr/>
            </a:pPr>
            <a:r>
              <a:rPr lang="fr-FR" sz="1400" b="1" dirty="0" smtClean="0">
                <a:solidFill>
                  <a:srgbClr val="FFFF00"/>
                </a:solidFill>
              </a:rPr>
              <a:t>Incendie</a:t>
            </a:r>
            <a:r>
              <a:rPr lang="fr-FR" sz="1400" dirty="0" smtClean="0"/>
              <a:t> - détection </a:t>
            </a:r>
            <a:r>
              <a:rPr lang="fr-FR" sz="1400" dirty="0"/>
              <a:t>incendie </a:t>
            </a:r>
            <a:r>
              <a:rPr lang="fr-FR" sz="1400" dirty="0" err="1" smtClean="0"/>
              <a:t>ds</a:t>
            </a:r>
            <a:r>
              <a:rPr lang="fr-FR" sz="1400" dirty="0" smtClean="0"/>
              <a:t> </a:t>
            </a:r>
            <a:r>
              <a:rPr lang="fr-FR" sz="1400" dirty="0"/>
              <a:t>compartiment machine même sur un navire non </a:t>
            </a:r>
            <a:r>
              <a:rPr lang="fr-FR" sz="1400" dirty="0" smtClean="0"/>
              <a:t>AUT,</a:t>
            </a:r>
            <a:r>
              <a:rPr lang="fr-FR" sz="1400" b="1" dirty="0"/>
              <a:t>	</a:t>
            </a:r>
            <a:endParaRPr lang="fr-FR" sz="1400" b="1" dirty="0" smtClean="0"/>
          </a:p>
          <a:p>
            <a:pPr>
              <a:defRPr/>
            </a:pPr>
            <a:r>
              <a:rPr lang="fr-FR" sz="1400" b="1" dirty="0"/>
              <a:t> </a:t>
            </a:r>
            <a:r>
              <a:rPr lang="fr-FR" sz="1400" b="1" dirty="0" smtClean="0"/>
              <a:t>               -</a:t>
            </a:r>
            <a:r>
              <a:rPr lang="fr-FR" sz="1400" dirty="0" smtClean="0"/>
              <a:t> assurer </a:t>
            </a:r>
            <a:r>
              <a:rPr lang="fr-FR" sz="1400" dirty="0"/>
              <a:t>le système déclenchement </a:t>
            </a:r>
            <a:r>
              <a:rPr lang="fr-FR" sz="1400" dirty="0" smtClean="0"/>
              <a:t>CO</a:t>
            </a:r>
            <a:r>
              <a:rPr lang="fr-FR" sz="1400" baseline="-25000" dirty="0" smtClean="0"/>
              <a:t>2</a:t>
            </a:r>
            <a:r>
              <a:rPr lang="fr-FR" sz="1400" dirty="0" smtClean="0"/>
              <a:t> </a:t>
            </a:r>
            <a:r>
              <a:rPr lang="fr-FR" sz="1400" dirty="0"/>
              <a:t>à l’extérieur </a:t>
            </a:r>
            <a:r>
              <a:rPr lang="fr-FR" sz="1400" dirty="0" smtClean="0"/>
              <a:t>tambour </a:t>
            </a:r>
            <a:r>
              <a:rPr lang="fr-FR" sz="1400" dirty="0"/>
              <a:t>machine</a:t>
            </a:r>
            <a:r>
              <a:rPr lang="fr-FR" sz="1400" dirty="0" smtClean="0"/>
              <a:t>, </a:t>
            </a:r>
          </a:p>
          <a:p>
            <a:pPr>
              <a:defRPr/>
            </a:pPr>
            <a:r>
              <a:rPr lang="fr-FR" sz="1400" dirty="0"/>
              <a:t> </a:t>
            </a:r>
            <a:r>
              <a:rPr lang="fr-FR" sz="1400" dirty="0" smtClean="0"/>
              <a:t>               - obturation </a:t>
            </a:r>
            <a:r>
              <a:rPr lang="fr-FR" sz="1400" dirty="0"/>
              <a:t>de la ventilation du compartiment machine</a:t>
            </a:r>
            <a:r>
              <a:rPr lang="fr-FR" sz="1400" dirty="0" smtClean="0"/>
              <a:t>,</a:t>
            </a:r>
          </a:p>
          <a:p>
            <a:pPr>
              <a:defRPr/>
            </a:pPr>
            <a:r>
              <a:rPr lang="fr-FR" sz="1400" dirty="0"/>
              <a:t> </a:t>
            </a:r>
            <a:r>
              <a:rPr lang="fr-FR" sz="1400" dirty="0" smtClean="0"/>
              <a:t>               - assurer </a:t>
            </a:r>
            <a:r>
              <a:rPr lang="fr-FR" sz="1400" dirty="0"/>
              <a:t>une remise rapide à disposition </a:t>
            </a:r>
            <a:r>
              <a:rPr lang="fr-FR" sz="1400" dirty="0" err="1" smtClean="0"/>
              <a:t>ppe</a:t>
            </a:r>
            <a:r>
              <a:rPr lang="fr-FR" sz="1400" dirty="0" smtClean="0"/>
              <a:t> </a:t>
            </a:r>
            <a:r>
              <a:rPr lang="fr-FR" sz="1400" dirty="0"/>
              <a:t>incendie si plusieurs </a:t>
            </a:r>
            <a:r>
              <a:rPr lang="fr-FR" sz="1400" dirty="0" smtClean="0"/>
              <a:t>utilisations.</a:t>
            </a:r>
            <a:r>
              <a:rPr lang="fr-FR" sz="1400" dirty="0"/>
              <a:t/>
            </a:r>
            <a:br>
              <a:rPr lang="fr-FR" sz="1400" dirty="0"/>
            </a:br>
            <a:r>
              <a:rPr lang="fr-FR" sz="1400" b="1" dirty="0" smtClean="0">
                <a:solidFill>
                  <a:srgbClr val="FFFF00"/>
                </a:solidFill>
              </a:rPr>
              <a:t>Conception </a:t>
            </a:r>
            <a:r>
              <a:rPr lang="fr-FR" sz="1400" b="1" dirty="0">
                <a:solidFill>
                  <a:srgbClr val="FFFF00"/>
                </a:solidFill>
              </a:rPr>
              <a:t>de </a:t>
            </a:r>
            <a:r>
              <a:rPr lang="fr-FR" sz="1400" b="1" dirty="0" smtClean="0">
                <a:solidFill>
                  <a:srgbClr val="FFFF00"/>
                </a:solidFill>
              </a:rPr>
              <a:t>navire</a:t>
            </a:r>
            <a:r>
              <a:rPr lang="fr-FR" sz="1400" dirty="0">
                <a:solidFill>
                  <a:srgbClr val="FFFF00"/>
                </a:solidFill>
              </a:rPr>
              <a:t> </a:t>
            </a:r>
            <a:r>
              <a:rPr lang="fr-FR" sz="1400" dirty="0" smtClean="0"/>
              <a:t>-</a:t>
            </a:r>
            <a:r>
              <a:rPr lang="fr-FR" sz="1400" dirty="0"/>
              <a:t> </a:t>
            </a:r>
            <a:r>
              <a:rPr lang="fr-FR" sz="1400" dirty="0" smtClean="0"/>
              <a:t>faire </a:t>
            </a:r>
            <a:r>
              <a:rPr lang="fr-FR" sz="1400" dirty="0"/>
              <a:t>évoluer les exigences réglementaires concernant la stabilité des navires aux grands angles,</a:t>
            </a:r>
          </a:p>
          <a:p>
            <a:pPr>
              <a:defRPr/>
            </a:pPr>
            <a:r>
              <a:rPr lang="fr-FR" sz="1400" b="1" dirty="0"/>
              <a:t>	</a:t>
            </a:r>
            <a:r>
              <a:rPr lang="fr-FR" sz="1400" b="1" dirty="0" smtClean="0"/>
              <a:t>     -</a:t>
            </a:r>
            <a:r>
              <a:rPr lang="fr-FR" sz="1400" dirty="0"/>
              <a:t> </a:t>
            </a:r>
            <a:r>
              <a:rPr lang="fr-FR" sz="1400" dirty="0" smtClean="0"/>
              <a:t>approuver </a:t>
            </a:r>
            <a:r>
              <a:rPr lang="fr-FR" sz="1400" dirty="0"/>
              <a:t>dispositifs spécifiques </a:t>
            </a:r>
            <a:r>
              <a:rPr lang="fr-FR" sz="1400" dirty="0" smtClean="0"/>
              <a:t>d’alim en GO des </a:t>
            </a:r>
            <a:r>
              <a:rPr lang="fr-FR" sz="1400" dirty="0"/>
              <a:t>skiffs / thonier senneur</a:t>
            </a:r>
            <a:r>
              <a:rPr lang="fr-FR" sz="1400" dirty="0" smtClean="0"/>
              <a:t>.</a:t>
            </a:r>
            <a:r>
              <a:rPr lang="fr-FR" sz="1400" dirty="0"/>
              <a:t> </a:t>
            </a:r>
          </a:p>
          <a:p>
            <a:pPr>
              <a:defRPr/>
            </a:pPr>
            <a:r>
              <a:rPr lang="fr-FR" sz="1400" b="1" dirty="0">
                <a:solidFill>
                  <a:srgbClr val="FFFF00"/>
                </a:solidFill>
              </a:rPr>
              <a:t>Navire / </a:t>
            </a:r>
            <a:r>
              <a:rPr lang="fr-FR" sz="1400" b="1" dirty="0" smtClean="0">
                <a:solidFill>
                  <a:srgbClr val="FFFF00"/>
                </a:solidFill>
              </a:rPr>
              <a:t>équipements maintenance, transformation</a:t>
            </a:r>
          </a:p>
          <a:p>
            <a:pPr marL="914400" lvl="2" indent="0">
              <a:buFontTx/>
              <a:buNone/>
              <a:defRPr/>
            </a:pPr>
            <a:r>
              <a:rPr lang="fr-FR" sz="1400" dirty="0" smtClean="0">
                <a:latin typeface="+mn-lt"/>
              </a:rPr>
              <a:t>   - déclaration des modifications et/ou</a:t>
            </a:r>
            <a:r>
              <a:rPr lang="fr-FR" sz="1400" dirty="0">
                <a:latin typeface="+mn-lt"/>
              </a:rPr>
              <a:t> </a:t>
            </a:r>
            <a:r>
              <a:rPr lang="fr-FR" sz="1400" dirty="0" smtClean="0">
                <a:latin typeface="+mn-lt"/>
              </a:rPr>
              <a:t>aux installations,</a:t>
            </a:r>
          </a:p>
          <a:p>
            <a:pPr>
              <a:defRPr/>
            </a:pPr>
            <a:r>
              <a:rPr lang="fr-FR" sz="1400" dirty="0"/>
              <a:t>	</a:t>
            </a:r>
            <a:r>
              <a:rPr lang="fr-FR" sz="1400" dirty="0" smtClean="0"/>
              <a:t>   - vérification </a:t>
            </a:r>
            <a:r>
              <a:rPr lang="fr-FR" sz="1400" dirty="0"/>
              <a:t>de la réalité puissances installées.</a:t>
            </a:r>
          </a:p>
          <a:p>
            <a:pPr>
              <a:defRPr/>
            </a:pPr>
            <a:r>
              <a:rPr lang="fr-FR" sz="1400" dirty="0"/>
              <a:t> </a:t>
            </a:r>
            <a:r>
              <a:rPr lang="fr-FR" sz="1400" b="1" dirty="0" smtClean="0">
                <a:solidFill>
                  <a:srgbClr val="FFFF00"/>
                </a:solidFill>
              </a:rPr>
              <a:t>Machine </a:t>
            </a:r>
            <a:r>
              <a:rPr lang="fr-FR" sz="1400" b="1" dirty="0">
                <a:solidFill>
                  <a:srgbClr val="FFFF00"/>
                </a:solidFill>
              </a:rPr>
              <a:t>: organisation et </a:t>
            </a:r>
            <a:r>
              <a:rPr lang="fr-FR" sz="1400" b="1" dirty="0" smtClean="0">
                <a:solidFill>
                  <a:srgbClr val="FFFF00"/>
                </a:solidFill>
              </a:rPr>
              <a:t>veille</a:t>
            </a:r>
            <a:r>
              <a:rPr lang="fr-FR" sz="1400" dirty="0">
                <a:solidFill>
                  <a:srgbClr val="FFFF00"/>
                </a:solidFill>
              </a:rPr>
              <a:t> </a:t>
            </a:r>
            <a:r>
              <a:rPr lang="fr-FR" sz="1400" dirty="0" smtClean="0"/>
              <a:t>- assurer </a:t>
            </a:r>
            <a:r>
              <a:rPr lang="fr-FR" sz="1400" dirty="0"/>
              <a:t>quart à la machine H24 sur navire non </a:t>
            </a:r>
            <a:r>
              <a:rPr lang="fr-FR" sz="1400" dirty="0" smtClean="0"/>
              <a:t>AUT.</a:t>
            </a:r>
            <a:endParaRPr lang="fr-FR" sz="1400" dirty="0"/>
          </a:p>
          <a:p>
            <a:pPr>
              <a:defRPr/>
            </a:pPr>
            <a:endParaRPr lang="fr-FR" dirty="0"/>
          </a:p>
        </p:txBody>
      </p:sp>
      <p:pic>
        <p:nvPicPr>
          <p:cNvPr id="52228" name="Picture 7" descr="logo piè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43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Espace réservé du pied de page 1"/>
          <p:cNvSpPr>
            <a:spLocks noGrp="1"/>
          </p:cNvSpPr>
          <p:nvPr>
            <p:ph type="ftr" sz="quarter" idx="11"/>
          </p:nvPr>
        </p:nvSpPr>
        <p:spPr>
          <a:xfrm>
            <a:off x="1979613" y="6248400"/>
            <a:ext cx="5256212"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fr-FR" sz="1400" b="1" dirty="0">
              <a:solidFill>
                <a:schemeClr val="bg1"/>
              </a:solidFill>
              <a:latin typeface="Times New Roman" pitchFamily="18" charset="0"/>
            </a:endParaRPr>
          </a:p>
        </p:txBody>
      </p:sp>
      <p:sp>
        <p:nvSpPr>
          <p:cNvPr id="52230" name="Espace réservé du numéro de diapositive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35776C9-5011-40AD-AA0C-FEDA890AE600}" type="slidenum">
              <a:rPr lang="fr-FR" sz="1400" smtClean="0">
                <a:solidFill>
                  <a:schemeClr val="bg1"/>
                </a:solidFill>
                <a:latin typeface="Times New Roman" pitchFamily="18" charset="0"/>
              </a:rPr>
              <a:pPr eaLnBrk="1" hangingPunct="1"/>
              <a:t>23</a:t>
            </a:fld>
            <a:endParaRPr lang="fr-FR" sz="1400" smtClean="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fade">
                                      <p:cBhvr>
                                        <p:cTn id="55" dur="500"/>
                                        <p:tgtEl>
                                          <p:spTgt spid="3">
                                            <p:txEl>
                                              <p:pRg st="12" end="12"/>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3">
                                            <p:txEl>
                                              <p:pRg st="13" end="13"/>
                                            </p:txEl>
                                          </p:spTgt>
                                        </p:tgtEl>
                                        <p:attrNameLst>
                                          <p:attrName>style.visibility</p:attrName>
                                        </p:attrNameLst>
                                      </p:cBhvr>
                                      <p:to>
                                        <p:strVal val="visible"/>
                                      </p:to>
                                    </p:set>
                                    <p:animEffect transition="in" filter="fade">
                                      <p:cBhvr>
                                        <p:cTn id="58" dur="500"/>
                                        <p:tgtEl>
                                          <p:spTgt spid="3">
                                            <p:txEl>
                                              <p:pRg st="13" end="13"/>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Effect transition="in" filter="fade">
                                      <p:cBhvr>
                                        <p:cTn id="63"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re 1"/>
          <p:cNvSpPr>
            <a:spLocks noGrp="1"/>
          </p:cNvSpPr>
          <p:nvPr>
            <p:ph type="title"/>
          </p:nvPr>
        </p:nvSpPr>
        <p:spPr>
          <a:xfrm>
            <a:off x="395288" y="609600"/>
            <a:ext cx="8353425" cy="874713"/>
          </a:xfrm>
        </p:spPr>
        <p:txBody>
          <a:bodyPr/>
          <a:lstStyle/>
          <a:p>
            <a:r>
              <a:rPr lang="fr-FR" sz="2400" b="1" dirty="0"/>
              <a:t>Recommandations récurrentes </a:t>
            </a:r>
            <a:r>
              <a:rPr lang="fr-FR" sz="2400" b="1" dirty="0" smtClean="0"/>
              <a:t>(commerce)</a:t>
            </a:r>
            <a:endParaRPr lang="fr-FR" sz="2400" dirty="0" smtClean="0"/>
          </a:p>
        </p:txBody>
      </p:sp>
      <p:sp>
        <p:nvSpPr>
          <p:cNvPr id="3" name="Espace réservé du contenu 2"/>
          <p:cNvSpPr>
            <a:spLocks noGrp="1"/>
          </p:cNvSpPr>
          <p:nvPr>
            <p:ph idx="1"/>
          </p:nvPr>
        </p:nvSpPr>
        <p:spPr>
          <a:xfrm>
            <a:off x="323850" y="1341438"/>
            <a:ext cx="8424863" cy="4824412"/>
          </a:xfrm>
        </p:spPr>
        <p:txBody>
          <a:bodyPr/>
          <a:lstStyle/>
          <a:p>
            <a:pPr marL="0" indent="0">
              <a:buFontTx/>
              <a:buNone/>
              <a:defRPr/>
            </a:pPr>
            <a:r>
              <a:rPr lang="fr-FR" sz="1400" b="1" dirty="0">
                <a:solidFill>
                  <a:srgbClr val="FFFF00"/>
                </a:solidFill>
              </a:rPr>
              <a:t>Bonnes pratiques </a:t>
            </a:r>
            <a:r>
              <a:rPr lang="fr-FR" sz="1400" b="1" dirty="0" smtClean="0">
                <a:solidFill>
                  <a:srgbClr val="FFFF00"/>
                </a:solidFill>
              </a:rPr>
              <a:t>professionnelles</a:t>
            </a:r>
            <a:r>
              <a:rPr lang="fr-FR" sz="1400" dirty="0">
                <a:solidFill>
                  <a:srgbClr val="FFFF00"/>
                </a:solidFill>
              </a:rPr>
              <a:t> </a:t>
            </a:r>
            <a:r>
              <a:rPr lang="fr-FR" sz="1400" dirty="0" smtClean="0"/>
              <a:t>- </a:t>
            </a:r>
            <a:r>
              <a:rPr lang="fr-FR" sz="1400" dirty="0"/>
              <a:t>rondes régulières sur les petits navires à passagers,</a:t>
            </a:r>
          </a:p>
          <a:p>
            <a:pPr>
              <a:defRPr/>
            </a:pPr>
            <a:r>
              <a:rPr lang="fr-FR" sz="1400" b="1" dirty="0" smtClean="0"/>
              <a:t>-</a:t>
            </a:r>
            <a:r>
              <a:rPr lang="fr-FR" sz="1400" dirty="0" smtClean="0"/>
              <a:t> utilisation </a:t>
            </a:r>
            <a:r>
              <a:rPr lang="fr-FR" sz="1400" dirty="0"/>
              <a:t>de l’ensemble des équipements d’aide à la navigation </a:t>
            </a:r>
            <a:r>
              <a:rPr lang="fr-FR" sz="1400" dirty="0" smtClean="0"/>
              <a:t>corrélation systématique.</a:t>
            </a:r>
            <a:endParaRPr lang="fr-FR" sz="1400" dirty="0"/>
          </a:p>
          <a:p>
            <a:pPr marL="0" indent="0">
              <a:buFontTx/>
              <a:buNone/>
              <a:defRPr/>
            </a:pPr>
            <a:r>
              <a:rPr lang="fr-FR" sz="1400" b="1" dirty="0" smtClean="0">
                <a:solidFill>
                  <a:srgbClr val="FFFF00"/>
                </a:solidFill>
              </a:rPr>
              <a:t>Communications</a:t>
            </a:r>
            <a:r>
              <a:rPr lang="fr-FR" sz="1400" b="1" dirty="0">
                <a:solidFill>
                  <a:srgbClr val="FFFF00"/>
                </a:solidFill>
              </a:rPr>
              <a:t>, </a:t>
            </a:r>
            <a:r>
              <a:rPr lang="fr-FR" sz="1400" b="1" dirty="0" smtClean="0">
                <a:solidFill>
                  <a:srgbClr val="FFFF00"/>
                </a:solidFill>
              </a:rPr>
              <a:t>langue</a:t>
            </a:r>
            <a:r>
              <a:rPr lang="fr-FR" sz="1400" dirty="0">
                <a:solidFill>
                  <a:srgbClr val="FFFF00"/>
                </a:solidFill>
              </a:rPr>
              <a:t> </a:t>
            </a:r>
            <a:r>
              <a:rPr lang="fr-FR" sz="1400" dirty="0" smtClean="0"/>
              <a:t>-</a:t>
            </a:r>
            <a:r>
              <a:rPr lang="fr-FR" sz="1400" dirty="0"/>
              <a:t> </a:t>
            </a:r>
            <a:r>
              <a:rPr lang="fr-FR" sz="1400" dirty="0" smtClean="0"/>
              <a:t>respecter procédures </a:t>
            </a:r>
            <a:r>
              <a:rPr lang="fr-FR" sz="1400" dirty="0"/>
              <a:t>SMDSM </a:t>
            </a:r>
            <a:r>
              <a:rPr lang="fr-FR" sz="1400" dirty="0" smtClean="0"/>
              <a:t>pour communications </a:t>
            </a:r>
            <a:r>
              <a:rPr lang="fr-FR" sz="1400" dirty="0"/>
              <a:t>détresse </a:t>
            </a:r>
            <a:r>
              <a:rPr lang="fr-FR" sz="1400" dirty="0" smtClean="0"/>
              <a:t>&amp; sécu      </a:t>
            </a:r>
          </a:p>
          <a:p>
            <a:pPr marL="0" indent="0">
              <a:buFontTx/>
              <a:buNone/>
              <a:defRPr/>
            </a:pPr>
            <a:r>
              <a:rPr lang="fr-FR" sz="1400" b="1" dirty="0" smtClean="0">
                <a:solidFill>
                  <a:srgbClr val="FFFF00"/>
                </a:solidFill>
              </a:rPr>
              <a:t>Equipage</a:t>
            </a:r>
            <a:r>
              <a:rPr lang="fr-FR" sz="1400" dirty="0" smtClean="0">
                <a:solidFill>
                  <a:srgbClr val="FFFF00"/>
                </a:solidFill>
              </a:rPr>
              <a:t> </a:t>
            </a:r>
            <a:r>
              <a:rPr lang="fr-FR" sz="1400" dirty="0" smtClean="0"/>
              <a:t>- aptitude </a:t>
            </a:r>
            <a:r>
              <a:rPr lang="fr-FR" sz="1400" dirty="0"/>
              <a:t>médicale des marins embarqués au genre de navigation.</a:t>
            </a:r>
          </a:p>
          <a:p>
            <a:pPr marL="0" indent="0">
              <a:buFontTx/>
              <a:buNone/>
              <a:defRPr/>
            </a:pPr>
            <a:r>
              <a:rPr lang="fr-FR" sz="1400" b="1" dirty="0" smtClean="0">
                <a:solidFill>
                  <a:srgbClr val="FFFF00"/>
                </a:solidFill>
              </a:rPr>
              <a:t>Formation </a:t>
            </a:r>
            <a:r>
              <a:rPr lang="fr-FR" sz="1400" b="1" dirty="0">
                <a:solidFill>
                  <a:srgbClr val="FFFF00"/>
                </a:solidFill>
              </a:rPr>
              <a:t>/ </a:t>
            </a:r>
            <a:r>
              <a:rPr lang="fr-FR" sz="1400" b="1" dirty="0" smtClean="0">
                <a:solidFill>
                  <a:srgbClr val="FFFF00"/>
                </a:solidFill>
              </a:rPr>
              <a:t>entraînement</a:t>
            </a:r>
            <a:r>
              <a:rPr lang="fr-FR" sz="1400" dirty="0">
                <a:solidFill>
                  <a:srgbClr val="FFFF00"/>
                </a:solidFill>
              </a:rPr>
              <a:t> </a:t>
            </a:r>
            <a:r>
              <a:rPr lang="fr-FR" sz="1400" dirty="0" smtClean="0"/>
              <a:t>- effectuer </a:t>
            </a:r>
            <a:r>
              <a:rPr lang="fr-FR" sz="1400" dirty="0"/>
              <a:t>des exercices sécurité régulièrement,</a:t>
            </a:r>
          </a:p>
          <a:p>
            <a:pPr>
              <a:defRPr/>
            </a:pPr>
            <a:r>
              <a:rPr lang="fr-FR" sz="1400" b="1" dirty="0"/>
              <a:t> </a:t>
            </a:r>
            <a:r>
              <a:rPr lang="fr-FR" sz="1400" b="1" dirty="0" smtClean="0"/>
              <a:t>-</a:t>
            </a:r>
            <a:r>
              <a:rPr lang="fr-FR" sz="1400" dirty="0" smtClean="0"/>
              <a:t> ajouter </a:t>
            </a:r>
            <a:r>
              <a:rPr lang="fr-FR" sz="1400" dirty="0"/>
              <a:t>aux référentiels "capitaine 200" la gestion à la situation de crise des navires à passagers.</a:t>
            </a:r>
          </a:p>
          <a:p>
            <a:pPr marL="0" indent="0">
              <a:buFontTx/>
              <a:buNone/>
              <a:defRPr/>
            </a:pPr>
            <a:r>
              <a:rPr lang="fr-FR" sz="1400" b="1" dirty="0" smtClean="0">
                <a:solidFill>
                  <a:srgbClr val="FFFF00"/>
                </a:solidFill>
              </a:rPr>
              <a:t>Management</a:t>
            </a:r>
            <a:r>
              <a:rPr lang="fr-FR" sz="1400" b="1" dirty="0">
                <a:solidFill>
                  <a:srgbClr val="FFFF00"/>
                </a:solidFill>
              </a:rPr>
              <a:t>, ISM, gestion de </a:t>
            </a:r>
            <a:r>
              <a:rPr lang="fr-FR" sz="1400" b="1" dirty="0" smtClean="0">
                <a:solidFill>
                  <a:srgbClr val="FFFF00"/>
                </a:solidFill>
              </a:rPr>
              <a:t>crise, mode dégradé</a:t>
            </a:r>
            <a:r>
              <a:rPr lang="fr-FR" sz="1400" dirty="0">
                <a:solidFill>
                  <a:srgbClr val="FFFF00"/>
                </a:solidFill>
              </a:rPr>
              <a:t> </a:t>
            </a:r>
            <a:endParaRPr lang="fr-FR" sz="1400" dirty="0" smtClean="0">
              <a:solidFill>
                <a:srgbClr val="FFFF00"/>
              </a:solidFill>
            </a:endParaRPr>
          </a:p>
          <a:p>
            <a:pPr marL="0" indent="0">
              <a:buFontTx/>
              <a:buNone/>
              <a:defRPr/>
            </a:pPr>
            <a:r>
              <a:rPr lang="fr-FR" sz="1400" dirty="0">
                <a:solidFill>
                  <a:srgbClr val="FFFF00"/>
                </a:solidFill>
              </a:rPr>
              <a:t> </a:t>
            </a:r>
            <a:r>
              <a:rPr lang="fr-FR" sz="1400" dirty="0" smtClean="0">
                <a:solidFill>
                  <a:srgbClr val="FFFF00"/>
                </a:solidFill>
              </a:rPr>
              <a:t>      </a:t>
            </a:r>
            <a:r>
              <a:rPr lang="fr-FR" sz="1400" dirty="0" smtClean="0"/>
              <a:t>- améliorer  </a:t>
            </a:r>
            <a:r>
              <a:rPr lang="fr-FR" sz="1400" dirty="0"/>
              <a:t>annonces  sécurité  aux  passagers en début </a:t>
            </a:r>
            <a:r>
              <a:rPr lang="fr-FR" sz="1400" dirty="0" smtClean="0"/>
              <a:t>de traversée </a:t>
            </a:r>
            <a:r>
              <a:rPr lang="fr-FR" sz="1400" dirty="0"/>
              <a:t>avec démonstration,</a:t>
            </a:r>
          </a:p>
          <a:p>
            <a:pPr>
              <a:defRPr/>
            </a:pPr>
            <a:r>
              <a:rPr lang="fr-FR" sz="1400" b="1" dirty="0" smtClean="0"/>
              <a:t>-</a:t>
            </a:r>
            <a:r>
              <a:rPr lang="fr-FR" sz="1400" dirty="0" smtClean="0"/>
              <a:t> mise </a:t>
            </a:r>
            <a:r>
              <a:rPr lang="fr-FR" sz="1400" dirty="0"/>
              <a:t>en place </a:t>
            </a:r>
            <a:r>
              <a:rPr lang="fr-FR" sz="1400" dirty="0" smtClean="0"/>
              <a:t>procédures </a:t>
            </a:r>
            <a:r>
              <a:rPr lang="fr-FR" sz="1400" dirty="0"/>
              <a:t>de gestion à la sécurité sur petits navires à passagers </a:t>
            </a:r>
            <a:r>
              <a:rPr lang="fr-FR" sz="1400" dirty="0" smtClean="0"/>
              <a:t>(inspiration ISM</a:t>
            </a:r>
            <a:r>
              <a:rPr lang="fr-FR" sz="1400" dirty="0"/>
              <a:t>)</a:t>
            </a:r>
          </a:p>
          <a:p>
            <a:pPr>
              <a:defRPr/>
            </a:pPr>
            <a:r>
              <a:rPr lang="fr-FR" sz="1400" b="1" dirty="0" smtClean="0"/>
              <a:t>-</a:t>
            </a:r>
            <a:r>
              <a:rPr lang="fr-FR" sz="1400" dirty="0" smtClean="0"/>
              <a:t> être </a:t>
            </a:r>
            <a:r>
              <a:rPr lang="fr-FR" sz="1400" dirty="0"/>
              <a:t>en mesure de connaître à bord avec certitude le nombre de passagers embarqués.</a:t>
            </a:r>
          </a:p>
          <a:p>
            <a:pPr marL="0" indent="0">
              <a:buFontTx/>
              <a:buNone/>
              <a:defRPr/>
            </a:pPr>
            <a:r>
              <a:rPr lang="fr-FR" sz="1400" b="1" dirty="0" smtClean="0">
                <a:solidFill>
                  <a:srgbClr val="FFFF00"/>
                </a:solidFill>
              </a:rPr>
              <a:t>Navire/équipements maintenance, transformations</a:t>
            </a:r>
            <a:r>
              <a:rPr lang="fr-FR" sz="1400" dirty="0">
                <a:solidFill>
                  <a:srgbClr val="FFFF00"/>
                </a:solidFill>
              </a:rPr>
              <a:t> </a:t>
            </a:r>
            <a:r>
              <a:rPr lang="fr-FR" sz="1400" dirty="0" smtClean="0"/>
              <a:t>- déclaration modifications </a:t>
            </a:r>
            <a:r>
              <a:rPr lang="fr-FR" sz="1400" dirty="0"/>
              <a:t>apportées au navire.</a:t>
            </a:r>
          </a:p>
          <a:p>
            <a:pPr marL="0" indent="0">
              <a:buFontTx/>
              <a:buNone/>
              <a:defRPr/>
            </a:pPr>
            <a:r>
              <a:rPr lang="fr-FR" sz="1400" b="1" dirty="0" smtClean="0">
                <a:solidFill>
                  <a:srgbClr val="FFFF00"/>
                </a:solidFill>
              </a:rPr>
              <a:t>VTS</a:t>
            </a:r>
            <a:r>
              <a:rPr lang="fr-FR" sz="1400" b="1" dirty="0">
                <a:solidFill>
                  <a:srgbClr val="FFFF00"/>
                </a:solidFill>
              </a:rPr>
              <a:t>, autorités </a:t>
            </a:r>
            <a:r>
              <a:rPr lang="fr-FR" sz="1400" b="1" dirty="0" smtClean="0">
                <a:solidFill>
                  <a:srgbClr val="FFFF00"/>
                </a:solidFill>
              </a:rPr>
              <a:t>terrestres</a:t>
            </a:r>
            <a:r>
              <a:rPr lang="fr-FR" sz="1400" dirty="0">
                <a:solidFill>
                  <a:srgbClr val="FFFF00"/>
                </a:solidFill>
              </a:rPr>
              <a:t> </a:t>
            </a:r>
            <a:endParaRPr lang="fr-FR" sz="1400" dirty="0" smtClean="0">
              <a:solidFill>
                <a:srgbClr val="FFFF00"/>
              </a:solidFill>
            </a:endParaRPr>
          </a:p>
          <a:p>
            <a:pPr marL="0" indent="0">
              <a:buFontTx/>
              <a:buNone/>
              <a:defRPr/>
            </a:pPr>
            <a:r>
              <a:rPr lang="fr-FR" sz="1400" dirty="0">
                <a:solidFill>
                  <a:srgbClr val="FFFF00"/>
                </a:solidFill>
              </a:rPr>
              <a:t> </a:t>
            </a:r>
            <a:r>
              <a:rPr lang="fr-FR" sz="1400" dirty="0" smtClean="0">
                <a:solidFill>
                  <a:srgbClr val="FFFF00"/>
                </a:solidFill>
              </a:rPr>
              <a:t>      </a:t>
            </a:r>
            <a:r>
              <a:rPr lang="fr-FR" sz="1400" dirty="0" smtClean="0"/>
              <a:t>- encadrer </a:t>
            </a:r>
            <a:r>
              <a:rPr lang="fr-FR" sz="1400" dirty="0"/>
              <a:t>une zone de mouillage d’attente portuaire,</a:t>
            </a:r>
          </a:p>
          <a:p>
            <a:pPr>
              <a:defRPr/>
            </a:pPr>
            <a:r>
              <a:rPr lang="fr-FR" sz="1400" dirty="0" smtClean="0"/>
              <a:t>- introduire </a:t>
            </a:r>
            <a:r>
              <a:rPr lang="fr-FR" sz="1400" dirty="0"/>
              <a:t>dans réglementation nationale dispositions juridiques pour notification au capitaine par le port de situations météorologiques locales (exceptionnellement défavorables) et pour le capitaine obligation d’informer le port de ses intentions en retour.</a:t>
            </a:r>
          </a:p>
          <a:p>
            <a:pPr marL="0" indent="0">
              <a:buFontTx/>
              <a:buNone/>
              <a:defRPr/>
            </a:pPr>
            <a:endParaRPr lang="fr-FR" sz="1400" dirty="0"/>
          </a:p>
          <a:p>
            <a:pPr>
              <a:defRPr/>
            </a:pPr>
            <a:endParaRPr lang="fr-FR" dirty="0"/>
          </a:p>
        </p:txBody>
      </p:sp>
      <p:sp>
        <p:nvSpPr>
          <p:cNvPr id="53254" name="Espace réservé du pied de page 3"/>
          <p:cNvSpPr>
            <a:spLocks noGrp="1"/>
          </p:cNvSpPr>
          <p:nvPr>
            <p:ph type="ftr" sz="quarter" idx="11"/>
          </p:nvPr>
        </p:nvSpPr>
        <p:spPr>
          <a:xfrm>
            <a:off x="1835150" y="6248400"/>
            <a:ext cx="5257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fr-FR" sz="1400" b="1" dirty="0">
              <a:solidFill>
                <a:schemeClr val="bg1"/>
              </a:solidFill>
              <a:latin typeface="Times New Roman" pitchFamily="18" charset="0"/>
            </a:endParaRPr>
          </a:p>
        </p:txBody>
      </p:sp>
      <p:sp>
        <p:nvSpPr>
          <p:cNvPr id="53255" name="Espace réservé du numéro de diapositive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283959CA-54D0-4004-A4D1-5BD8963E7427}" type="slidenum">
              <a:rPr lang="fr-FR" sz="1400" smtClean="0">
                <a:solidFill>
                  <a:schemeClr val="bg1"/>
                </a:solidFill>
                <a:latin typeface="Times New Roman" pitchFamily="18" charset="0"/>
              </a:rPr>
              <a:pPr eaLnBrk="1" hangingPunct="1"/>
              <a:t>24</a:t>
            </a:fld>
            <a:endParaRPr lang="fr-FR" sz="1400" smtClean="0">
              <a:solidFill>
                <a:schemeClr val="bg1"/>
              </a:solidFill>
              <a:latin typeface="Times New Roman" pitchFamily="18" charset="0"/>
            </a:endParaRPr>
          </a:p>
        </p:txBody>
      </p:sp>
      <p:pic>
        <p:nvPicPr>
          <p:cNvPr id="6" name="Picture 7" descr="logo piè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43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500"/>
                                        <p:tgtEl>
                                          <p:spTgt spid="3">
                                            <p:txEl>
                                              <p:pRg st="10" end="10"/>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fade">
                                      <p:cBhvr>
                                        <p:cTn id="54" dur="500"/>
                                        <p:tgtEl>
                                          <p:spTgt spid="3">
                                            <p:txEl>
                                              <p:pRg st="11" end="11"/>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nodeType="click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fade">
                                      <p:cBhvr>
                                        <p:cTn id="59" dur="500"/>
                                        <p:tgtEl>
                                          <p:spTgt spid="3">
                                            <p:txEl>
                                              <p:pRg st="12" end="12"/>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fade">
                                      <p:cBhvr>
                                        <p:cTn id="6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1403350" y="228600"/>
            <a:ext cx="7416800" cy="990600"/>
          </a:xfrm>
        </p:spPr>
        <p:txBody>
          <a:bodyPr/>
          <a:lstStyle/>
          <a:p>
            <a:pPr algn="l" eaLnBrk="1" hangingPunct="1">
              <a:defRPr/>
            </a:pPr>
            <a:r>
              <a:rPr lang="fr-FR" sz="3200" b="1" dirty="0">
                <a:solidFill>
                  <a:srgbClr val="FF0000"/>
                </a:solidFill>
                <a:effectLst>
                  <a:outerShdw blurRad="38100" dist="38100" dir="2700000" algn="tl">
                    <a:srgbClr val="000000"/>
                  </a:outerShdw>
                </a:effectLst>
              </a:rPr>
              <a:t>D</a:t>
            </a:r>
            <a:r>
              <a:rPr lang="fr-FR" sz="3200" b="1" dirty="0" smtClean="0">
                <a:solidFill>
                  <a:srgbClr val="FF0000"/>
                </a:solidFill>
                <a:effectLst>
                  <a:outerShdw blurRad="38100" dist="38100" dir="2700000" algn="tl">
                    <a:srgbClr val="000000"/>
                  </a:outerShdw>
                </a:effectLst>
              </a:rPr>
              <a:t>es facteurs déterminants récurrents</a:t>
            </a:r>
          </a:p>
        </p:txBody>
      </p:sp>
      <p:sp>
        <p:nvSpPr>
          <p:cNvPr id="55299" name="Rectangle 3"/>
          <p:cNvSpPr>
            <a:spLocks noGrp="1" noChangeArrowheads="1"/>
          </p:cNvSpPr>
          <p:nvPr>
            <p:ph type="body" idx="1"/>
          </p:nvPr>
        </p:nvSpPr>
        <p:spPr>
          <a:xfrm>
            <a:off x="1331913" y="1412875"/>
            <a:ext cx="7812087" cy="4572000"/>
          </a:xfrm>
        </p:spPr>
        <p:txBody>
          <a:bodyPr/>
          <a:lstStyle/>
          <a:p>
            <a:pPr marL="0" indent="0" eaLnBrk="1" hangingPunct="1">
              <a:buNone/>
            </a:pPr>
            <a:r>
              <a:rPr lang="fr-FR" sz="3200" dirty="0" smtClean="0"/>
              <a:t> </a:t>
            </a:r>
            <a:r>
              <a:rPr lang="fr-FR" sz="1800" b="1" dirty="0" smtClean="0"/>
              <a:t>La vétusté des navires,</a:t>
            </a:r>
          </a:p>
          <a:p>
            <a:pPr eaLnBrk="1" hangingPunct="1">
              <a:buFont typeface="Wingdings" pitchFamily="2" charset="2"/>
              <a:buNone/>
            </a:pPr>
            <a:endParaRPr lang="fr-FR" sz="1800" b="1" dirty="0" smtClean="0"/>
          </a:p>
          <a:p>
            <a:pPr marL="0" indent="0" eaLnBrk="1" hangingPunct="1">
              <a:buNone/>
            </a:pPr>
            <a:r>
              <a:rPr lang="fr-FR" sz="1800" b="1" dirty="0" smtClean="0"/>
              <a:t> Le déficit de communication à bord et entre le bord et la terre,</a:t>
            </a:r>
          </a:p>
          <a:p>
            <a:pPr eaLnBrk="1" hangingPunct="1">
              <a:buFont typeface="Wingdings" pitchFamily="2" charset="2"/>
              <a:buNone/>
            </a:pPr>
            <a:endParaRPr lang="fr-FR" sz="1800" b="1" dirty="0" smtClean="0"/>
          </a:p>
          <a:p>
            <a:pPr marL="0" indent="0" eaLnBrk="1" hangingPunct="1">
              <a:buNone/>
            </a:pPr>
            <a:r>
              <a:rPr lang="fr-FR" sz="1800" b="1" dirty="0" smtClean="0"/>
              <a:t> La dilution des responsabilités entre opérateurs concernés,</a:t>
            </a:r>
          </a:p>
          <a:p>
            <a:pPr eaLnBrk="1" hangingPunct="1">
              <a:buFont typeface="Wingdings" pitchFamily="2" charset="2"/>
              <a:buChar char="Ø"/>
            </a:pPr>
            <a:endParaRPr lang="fr-FR" sz="1800" b="1" dirty="0" smtClean="0"/>
          </a:p>
          <a:p>
            <a:pPr marL="0" indent="0" eaLnBrk="1" hangingPunct="1">
              <a:buNone/>
            </a:pPr>
            <a:r>
              <a:rPr lang="fr-FR" sz="1800" b="1" dirty="0" smtClean="0"/>
              <a:t>La combinaison des contraintes économiques et techniques, ses conséquences sur la maintenance et les effectifs</a:t>
            </a:r>
          </a:p>
          <a:p>
            <a:pPr eaLnBrk="1" hangingPunct="1">
              <a:buFont typeface="Wingdings" pitchFamily="2" charset="2"/>
              <a:buNone/>
            </a:pPr>
            <a:endParaRPr lang="fr-FR" sz="1800" b="1" dirty="0" smtClean="0"/>
          </a:p>
          <a:p>
            <a:pPr marL="0" indent="0" eaLnBrk="1" hangingPunct="1">
              <a:buNone/>
            </a:pPr>
            <a:r>
              <a:rPr lang="fr-FR" sz="1800" b="1" dirty="0" smtClean="0"/>
              <a:t> L’organisation du travail à bord.</a:t>
            </a:r>
          </a:p>
        </p:txBody>
      </p:sp>
      <p:pic>
        <p:nvPicPr>
          <p:cNvPr id="55300" name="Picture 5" descr="bandea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6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6" descr="logo pièc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43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Espace réservé du pied de page 1"/>
          <p:cNvSpPr>
            <a:spLocks noGrp="1"/>
          </p:cNvSpPr>
          <p:nvPr>
            <p:ph type="ftr" sz="quarter" idx="11"/>
          </p:nvPr>
        </p:nvSpPr>
        <p:spPr>
          <a:xfrm>
            <a:off x="2195513" y="6248400"/>
            <a:ext cx="5040312"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fr-FR" sz="1400" b="1" dirty="0">
              <a:solidFill>
                <a:schemeClr val="bg1"/>
              </a:solidFill>
              <a:latin typeface="Times New Roman" pitchFamily="18" charset="0"/>
            </a:endParaRPr>
          </a:p>
        </p:txBody>
      </p:sp>
      <p:sp>
        <p:nvSpPr>
          <p:cNvPr id="55303" name="Espace réservé du numéro de diapositive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30024E8-7BCA-4C9F-846E-E543F38FB271}" type="slidenum">
              <a:rPr lang="fr-FR" sz="1400" smtClean="0">
                <a:solidFill>
                  <a:schemeClr val="bg1"/>
                </a:solidFill>
                <a:latin typeface="Times New Roman" pitchFamily="18" charset="0"/>
              </a:rPr>
              <a:pPr eaLnBrk="1" hangingPunct="1"/>
              <a:t>25</a:t>
            </a:fld>
            <a:endParaRPr lang="fr-FR" sz="1400" smtClean="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1331913" y="260350"/>
            <a:ext cx="7620000" cy="990600"/>
          </a:xfrm>
        </p:spPr>
        <p:txBody>
          <a:bodyPr/>
          <a:lstStyle/>
          <a:p>
            <a:pPr algn="l" eaLnBrk="1" hangingPunct="1">
              <a:defRPr/>
            </a:pPr>
            <a:r>
              <a:rPr lang="fr-FR" sz="3600" b="1" dirty="0" smtClean="0">
                <a:solidFill>
                  <a:srgbClr val="FF0000"/>
                </a:solidFill>
                <a:effectLst>
                  <a:outerShdw blurRad="38100" dist="38100" dir="2700000" algn="tl">
                    <a:srgbClr val="000000"/>
                  </a:outerShdw>
                </a:effectLst>
              </a:rPr>
              <a:t>Les constantes du facteur humain</a:t>
            </a:r>
          </a:p>
        </p:txBody>
      </p:sp>
      <p:sp>
        <p:nvSpPr>
          <p:cNvPr id="56323" name="Rectangle 3"/>
          <p:cNvSpPr>
            <a:spLocks noGrp="1" noChangeArrowheads="1"/>
          </p:cNvSpPr>
          <p:nvPr>
            <p:ph type="body" idx="1"/>
          </p:nvPr>
        </p:nvSpPr>
        <p:spPr>
          <a:xfrm>
            <a:off x="1258888" y="1341438"/>
            <a:ext cx="7705725" cy="4464050"/>
          </a:xfrm>
        </p:spPr>
        <p:txBody>
          <a:bodyPr/>
          <a:lstStyle/>
          <a:p>
            <a:pPr eaLnBrk="1" hangingPunct="1">
              <a:buFont typeface="Arial" pitchFamily="34" charset="0"/>
              <a:buChar char="•"/>
            </a:pPr>
            <a:r>
              <a:rPr lang="fr-FR" sz="1600" b="1" dirty="0" smtClean="0"/>
              <a:t>Routine</a:t>
            </a:r>
          </a:p>
          <a:p>
            <a:pPr eaLnBrk="1" hangingPunct="1">
              <a:buFont typeface="Arial" pitchFamily="34" charset="0"/>
              <a:buChar char="•"/>
            </a:pPr>
            <a:endParaRPr lang="fr-FR" sz="1600" b="1" dirty="0" smtClean="0"/>
          </a:p>
          <a:p>
            <a:pPr eaLnBrk="1" hangingPunct="1">
              <a:buFont typeface="Arial" pitchFamily="34" charset="0"/>
              <a:buChar char="•"/>
            </a:pPr>
            <a:r>
              <a:rPr lang="fr-FR" sz="1600" b="1" dirty="0" smtClean="0"/>
              <a:t>Défaut de veille      </a:t>
            </a:r>
          </a:p>
          <a:p>
            <a:pPr eaLnBrk="1" hangingPunct="1">
              <a:buFont typeface="Arial" pitchFamily="34" charset="0"/>
              <a:buChar char="•"/>
            </a:pPr>
            <a:r>
              <a:rPr lang="fr-FR" sz="1600" b="1" dirty="0" smtClean="0"/>
              <a:t>. . . « </a:t>
            </a:r>
            <a:r>
              <a:rPr lang="fr-FR" sz="1600" b="1" dirty="0" err="1" smtClean="0"/>
              <a:t>Undermanning</a:t>
            </a:r>
            <a:r>
              <a:rPr lang="fr-FR" sz="1600" b="1" dirty="0" smtClean="0"/>
              <a:t> »</a:t>
            </a:r>
          </a:p>
          <a:p>
            <a:pPr eaLnBrk="1" hangingPunct="1">
              <a:buFont typeface="Arial" pitchFamily="34" charset="0"/>
              <a:buChar char="•"/>
            </a:pPr>
            <a:endParaRPr lang="fr-FR" sz="1600" b="1" dirty="0" smtClean="0"/>
          </a:p>
          <a:p>
            <a:pPr eaLnBrk="1" hangingPunct="1">
              <a:buFont typeface="Arial" pitchFamily="34" charset="0"/>
              <a:buChar char="•"/>
            </a:pPr>
            <a:r>
              <a:rPr lang="fr-FR" sz="1600" b="1" dirty="0" smtClean="0"/>
              <a:t>Utilisation inappropriée des aides électroniques </a:t>
            </a:r>
          </a:p>
          <a:p>
            <a:pPr eaLnBrk="1" hangingPunct="1">
              <a:buFont typeface="Arial" pitchFamily="34" charset="0"/>
              <a:buChar char="•"/>
            </a:pPr>
            <a:endParaRPr lang="fr-FR" sz="1600" b="1" dirty="0" smtClean="0"/>
          </a:p>
          <a:p>
            <a:pPr eaLnBrk="1" hangingPunct="1">
              <a:buFont typeface="Arial" pitchFamily="34" charset="0"/>
              <a:buChar char="•"/>
            </a:pPr>
            <a:r>
              <a:rPr lang="fr-FR" sz="1600" b="1" dirty="0" smtClean="0"/>
              <a:t>Non application des règles COLREG</a:t>
            </a:r>
          </a:p>
          <a:p>
            <a:pPr eaLnBrk="1" hangingPunct="1">
              <a:buFont typeface="Arial" pitchFamily="34" charset="0"/>
              <a:buChar char="•"/>
            </a:pPr>
            <a:endParaRPr lang="fr-FR" sz="1600" b="1" dirty="0" smtClean="0"/>
          </a:p>
          <a:p>
            <a:pPr eaLnBrk="1" hangingPunct="1">
              <a:buFont typeface="Arial" pitchFamily="34" charset="0"/>
              <a:buChar char="•"/>
            </a:pPr>
            <a:r>
              <a:rPr lang="fr-FR" sz="1600" b="1" dirty="0" smtClean="0"/>
              <a:t>Défaut de qualification</a:t>
            </a:r>
          </a:p>
          <a:p>
            <a:pPr eaLnBrk="1" hangingPunct="1">
              <a:buFont typeface="Arial" pitchFamily="34" charset="0"/>
              <a:buChar char="•"/>
            </a:pPr>
            <a:endParaRPr lang="fr-FR" sz="1600" b="1" dirty="0" smtClean="0"/>
          </a:p>
          <a:p>
            <a:pPr eaLnBrk="1" hangingPunct="1">
              <a:buFont typeface="Arial" pitchFamily="34" charset="0"/>
              <a:buChar char="•"/>
            </a:pPr>
            <a:r>
              <a:rPr lang="fr-FR" sz="1600" b="1" dirty="0" smtClean="0"/>
              <a:t>Mauvaise organisation du travail à bord</a:t>
            </a:r>
          </a:p>
          <a:p>
            <a:pPr eaLnBrk="1" hangingPunct="1">
              <a:buFont typeface="Arial" pitchFamily="34" charset="0"/>
              <a:buChar char="•"/>
            </a:pPr>
            <a:endParaRPr lang="fr-FR" sz="1600" b="1" dirty="0" smtClean="0"/>
          </a:p>
          <a:p>
            <a:pPr eaLnBrk="1" hangingPunct="1">
              <a:buFont typeface="Arial" pitchFamily="34" charset="0"/>
              <a:buChar char="•"/>
            </a:pPr>
            <a:r>
              <a:rPr lang="fr-FR" sz="1600" b="1" dirty="0" smtClean="0"/>
              <a:t>Manque de connaissance des dangers présentés par la marchandise</a:t>
            </a:r>
          </a:p>
        </p:txBody>
      </p:sp>
      <p:pic>
        <p:nvPicPr>
          <p:cNvPr id="56324" name="Picture 5" descr="bandea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6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6" descr="logo pièc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43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Espace réservé du pied de page 1"/>
          <p:cNvSpPr>
            <a:spLocks noGrp="1"/>
          </p:cNvSpPr>
          <p:nvPr>
            <p:ph type="ftr" sz="quarter" idx="11"/>
          </p:nvPr>
        </p:nvSpPr>
        <p:spPr>
          <a:xfrm>
            <a:off x="2339975" y="6248400"/>
            <a:ext cx="46799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fr-FR" sz="1400" b="1" dirty="0">
              <a:solidFill>
                <a:schemeClr val="bg1"/>
              </a:solidFill>
              <a:latin typeface="Times New Roman" pitchFamily="18" charset="0"/>
            </a:endParaRPr>
          </a:p>
        </p:txBody>
      </p:sp>
      <p:sp>
        <p:nvSpPr>
          <p:cNvPr id="56327" name="Espace réservé du numéro de diapositive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0D1EF440-E469-474B-8809-92D77666040D}" type="slidenum">
              <a:rPr lang="fr-FR" sz="1400" smtClean="0">
                <a:solidFill>
                  <a:schemeClr val="bg1"/>
                </a:solidFill>
                <a:latin typeface="Times New Roman" pitchFamily="18" charset="0"/>
              </a:rPr>
              <a:pPr eaLnBrk="1" hangingPunct="1"/>
              <a:t>26</a:t>
            </a:fld>
            <a:endParaRPr lang="fr-FR" sz="1400" smtClean="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1331913" y="260350"/>
            <a:ext cx="7620000" cy="990600"/>
          </a:xfrm>
        </p:spPr>
        <p:txBody>
          <a:bodyPr/>
          <a:lstStyle/>
          <a:p>
            <a:pPr eaLnBrk="1" hangingPunct="1">
              <a:defRPr/>
            </a:pPr>
            <a:r>
              <a:rPr lang="fr-FR" sz="3600" b="1" dirty="0" smtClean="0">
                <a:solidFill>
                  <a:srgbClr val="FF0000"/>
                </a:solidFill>
                <a:effectLst>
                  <a:outerShdw blurRad="38100" dist="38100" dir="2700000" algn="tl">
                    <a:srgbClr val="000000"/>
                  </a:outerShdw>
                </a:effectLst>
              </a:rPr>
              <a:t>Et après ?</a:t>
            </a:r>
          </a:p>
        </p:txBody>
      </p:sp>
      <p:sp>
        <p:nvSpPr>
          <p:cNvPr id="56323" name="Rectangle 3"/>
          <p:cNvSpPr>
            <a:spLocks noGrp="1" noChangeArrowheads="1"/>
          </p:cNvSpPr>
          <p:nvPr>
            <p:ph type="body" idx="1"/>
          </p:nvPr>
        </p:nvSpPr>
        <p:spPr>
          <a:xfrm>
            <a:off x="1258888" y="1341438"/>
            <a:ext cx="7705725" cy="4464050"/>
          </a:xfrm>
        </p:spPr>
        <p:txBody>
          <a:bodyPr/>
          <a:lstStyle/>
          <a:p>
            <a:pPr eaLnBrk="1" hangingPunct="1">
              <a:buFont typeface="Arial" pitchFamily="34" charset="0"/>
              <a:buChar char="•"/>
            </a:pPr>
            <a:r>
              <a:rPr lang="fr-FR" sz="1800" b="1" dirty="0" smtClean="0"/>
              <a:t>Le suivi est imposé par la réglementation (Directive Articles 15 et 16) et … cohérent avec la démarche qualité </a:t>
            </a:r>
          </a:p>
          <a:p>
            <a:pPr eaLnBrk="1" hangingPunct="1">
              <a:buFont typeface="Arial" pitchFamily="34" charset="0"/>
              <a:buChar char="•"/>
            </a:pPr>
            <a:endParaRPr lang="fr-FR" sz="1800" b="1" dirty="0" smtClean="0"/>
          </a:p>
          <a:p>
            <a:pPr eaLnBrk="1" hangingPunct="1">
              <a:buFont typeface="Arial" pitchFamily="34" charset="0"/>
              <a:buChar char="•"/>
            </a:pPr>
            <a:r>
              <a:rPr lang="fr-FR" sz="1800" b="1" dirty="0" smtClean="0"/>
              <a:t>Les retours immédiats</a:t>
            </a:r>
          </a:p>
          <a:p>
            <a:pPr eaLnBrk="1" hangingPunct="1">
              <a:buFont typeface="Arial" pitchFamily="34" charset="0"/>
              <a:buChar char="•"/>
            </a:pPr>
            <a:endParaRPr lang="fr-FR" sz="1800" b="1" dirty="0" smtClean="0"/>
          </a:p>
          <a:p>
            <a:pPr eaLnBrk="1" hangingPunct="1">
              <a:buFont typeface="Arial" pitchFamily="34" charset="0"/>
              <a:buChar char="•"/>
            </a:pPr>
            <a:r>
              <a:rPr lang="fr-FR" sz="1800" b="1" dirty="0" smtClean="0"/>
              <a:t>Les rapports sont adressés spécifiquement aux entités concernées et toujours aux administrations nationales et à l’EMSA</a:t>
            </a:r>
          </a:p>
          <a:p>
            <a:pPr eaLnBrk="1" hangingPunct="1">
              <a:buFont typeface="Arial" pitchFamily="34" charset="0"/>
              <a:buChar char="•"/>
            </a:pPr>
            <a:endParaRPr lang="fr-FR" sz="1800" b="1" dirty="0" smtClean="0"/>
          </a:p>
          <a:p>
            <a:pPr eaLnBrk="1" hangingPunct="1">
              <a:buFont typeface="Arial" pitchFamily="34" charset="0"/>
              <a:buChar char="•"/>
            </a:pPr>
            <a:r>
              <a:rPr lang="fr-FR" sz="1800" b="1" dirty="0" smtClean="0"/>
              <a:t>Les retours de fiches d’appréciation des rapports</a:t>
            </a:r>
          </a:p>
          <a:p>
            <a:pPr eaLnBrk="1" hangingPunct="1">
              <a:buFont typeface="Arial" pitchFamily="34" charset="0"/>
              <a:buChar char="•"/>
            </a:pPr>
            <a:endParaRPr lang="fr-FR" sz="1800" b="1" dirty="0" smtClean="0"/>
          </a:p>
          <a:p>
            <a:pPr eaLnBrk="1" hangingPunct="1">
              <a:buFont typeface="Arial" pitchFamily="34" charset="0"/>
              <a:buChar char="•"/>
            </a:pPr>
            <a:r>
              <a:rPr lang="fr-FR" sz="1800" b="1" dirty="0" smtClean="0"/>
              <a:t>Les CATS</a:t>
            </a:r>
          </a:p>
          <a:p>
            <a:pPr eaLnBrk="1" hangingPunct="1">
              <a:buFont typeface="Arial" pitchFamily="34" charset="0"/>
              <a:buChar char="•"/>
            </a:pPr>
            <a:endParaRPr lang="fr-FR" sz="1800" b="1" dirty="0" smtClean="0"/>
          </a:p>
          <a:p>
            <a:pPr eaLnBrk="1" hangingPunct="1">
              <a:buFont typeface="Arial" pitchFamily="34" charset="0"/>
              <a:buChar char="•"/>
            </a:pPr>
            <a:r>
              <a:rPr lang="fr-FR" sz="1800" b="1" dirty="0" smtClean="0"/>
              <a:t>Le rôle d’alerte de la commission (Directives)</a:t>
            </a:r>
          </a:p>
          <a:p>
            <a:pPr eaLnBrk="1" hangingPunct="1">
              <a:buFont typeface="Arial" pitchFamily="34" charset="0"/>
              <a:buChar char="•"/>
            </a:pPr>
            <a:endParaRPr lang="fr-FR" sz="1600" b="1" dirty="0" smtClean="0"/>
          </a:p>
          <a:p>
            <a:pPr eaLnBrk="1" hangingPunct="1">
              <a:buFont typeface="Arial" pitchFamily="34" charset="0"/>
              <a:buChar char="•"/>
            </a:pPr>
            <a:endParaRPr lang="fr-FR" sz="1600" b="1" dirty="0" smtClean="0"/>
          </a:p>
        </p:txBody>
      </p:sp>
      <p:pic>
        <p:nvPicPr>
          <p:cNvPr id="56324" name="Picture 5" descr="bandea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6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6" descr="logo pièc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43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Espace réservé du pied de page 1"/>
          <p:cNvSpPr>
            <a:spLocks noGrp="1"/>
          </p:cNvSpPr>
          <p:nvPr>
            <p:ph type="ftr" sz="quarter" idx="11"/>
          </p:nvPr>
        </p:nvSpPr>
        <p:spPr>
          <a:xfrm>
            <a:off x="2339975" y="6248400"/>
            <a:ext cx="46799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fr-FR" sz="1400" b="1" dirty="0">
              <a:solidFill>
                <a:schemeClr val="bg1"/>
              </a:solidFill>
              <a:latin typeface="Times New Roman" pitchFamily="18" charset="0"/>
            </a:endParaRPr>
          </a:p>
        </p:txBody>
      </p:sp>
      <p:sp>
        <p:nvSpPr>
          <p:cNvPr id="56327" name="Espace réservé du numéro de diapositive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0D1EF440-E469-474B-8809-92D77666040D}" type="slidenum">
              <a:rPr lang="fr-FR" sz="1400" smtClean="0">
                <a:solidFill>
                  <a:schemeClr val="bg1"/>
                </a:solidFill>
                <a:latin typeface="Times New Roman" pitchFamily="18" charset="0"/>
              </a:rPr>
              <a:pPr eaLnBrk="1" hangingPunct="1"/>
              <a:t>27</a:t>
            </a:fld>
            <a:endParaRPr lang="fr-FR" sz="1400" smtClean="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1331913" y="260350"/>
            <a:ext cx="7620000" cy="990600"/>
          </a:xfrm>
        </p:spPr>
        <p:txBody>
          <a:bodyPr/>
          <a:lstStyle/>
          <a:p>
            <a:pPr eaLnBrk="1" hangingPunct="1">
              <a:defRPr/>
            </a:pPr>
            <a:r>
              <a:rPr lang="fr-FR" sz="3600" b="1" dirty="0" smtClean="0">
                <a:solidFill>
                  <a:srgbClr val="FF0000"/>
                </a:solidFill>
                <a:effectLst>
                  <a:outerShdw blurRad="38100" dist="38100" dir="2700000" algn="tl">
                    <a:srgbClr val="000000"/>
                  </a:outerShdw>
                </a:effectLst>
              </a:rPr>
              <a:t>Les CATS</a:t>
            </a:r>
          </a:p>
        </p:txBody>
      </p:sp>
      <p:sp>
        <p:nvSpPr>
          <p:cNvPr id="56323" name="Rectangle 3"/>
          <p:cNvSpPr>
            <a:spLocks noGrp="1" noChangeArrowheads="1"/>
          </p:cNvSpPr>
          <p:nvPr>
            <p:ph type="body" idx="1"/>
          </p:nvPr>
        </p:nvSpPr>
        <p:spPr>
          <a:xfrm>
            <a:off x="1258888" y="1341438"/>
            <a:ext cx="7705725" cy="4464050"/>
          </a:xfrm>
        </p:spPr>
        <p:txBody>
          <a:bodyPr/>
          <a:lstStyle/>
          <a:p>
            <a:pPr eaLnBrk="1" hangingPunct="1">
              <a:buFont typeface="Arial" pitchFamily="34" charset="0"/>
              <a:buChar char="•"/>
            </a:pPr>
            <a:r>
              <a:rPr lang="fr-FR" sz="1800" b="1" dirty="0" smtClean="0"/>
              <a:t>Commission d’Analyse Technique et de Suivi</a:t>
            </a:r>
          </a:p>
          <a:p>
            <a:pPr eaLnBrk="1" hangingPunct="1">
              <a:buFont typeface="Arial" pitchFamily="34" charset="0"/>
              <a:buChar char="•"/>
            </a:pPr>
            <a:endParaRPr lang="fr-FR" sz="1600" b="1" dirty="0" smtClean="0"/>
          </a:p>
          <a:p>
            <a:pPr eaLnBrk="1" hangingPunct="1">
              <a:buFont typeface="Arial" pitchFamily="34" charset="0"/>
              <a:buChar char="•"/>
            </a:pPr>
            <a:r>
              <a:rPr lang="fr-FR" sz="1600" b="1" dirty="0" smtClean="0"/>
              <a:t>A l’initiative de la Direction des Affaires Maritimes et sous sa présidence, cette commission réunit tous les 6 mois et en tant que de besoin (suivant les dossiers traités), notamment :</a:t>
            </a:r>
          </a:p>
          <a:p>
            <a:pPr eaLnBrk="1" hangingPunct="1">
              <a:buFont typeface="Arial" pitchFamily="34" charset="0"/>
              <a:buChar char="•"/>
            </a:pPr>
            <a:endParaRPr lang="fr-FR" sz="1600" b="1" dirty="0"/>
          </a:p>
          <a:p>
            <a:pPr lvl="1" eaLnBrk="1" hangingPunct="1">
              <a:buFont typeface="Arial" pitchFamily="34" charset="0"/>
              <a:buChar char="•"/>
            </a:pPr>
            <a:r>
              <a:rPr lang="fr-FR" sz="1600" b="1" dirty="0">
                <a:latin typeface="+mn-lt"/>
                <a:ea typeface="+mn-ea"/>
                <a:cs typeface="+mn-cs"/>
              </a:rPr>
              <a:t>Le BEAmer</a:t>
            </a:r>
          </a:p>
          <a:p>
            <a:pPr lvl="1" eaLnBrk="1" hangingPunct="1">
              <a:buFont typeface="Arial" pitchFamily="34" charset="0"/>
              <a:buChar char="•"/>
            </a:pPr>
            <a:r>
              <a:rPr lang="fr-FR" sz="1600" b="1" dirty="0">
                <a:latin typeface="+mn-lt"/>
                <a:ea typeface="+mn-ea"/>
                <a:cs typeface="+mn-cs"/>
              </a:rPr>
              <a:t>L’inspection générale de l’Enseignement Maritime</a:t>
            </a:r>
          </a:p>
          <a:p>
            <a:pPr lvl="1" eaLnBrk="1" hangingPunct="1">
              <a:buFont typeface="Arial" pitchFamily="34" charset="0"/>
              <a:buChar char="•"/>
            </a:pPr>
            <a:r>
              <a:rPr lang="fr-FR" sz="1600" b="1" dirty="0">
                <a:latin typeface="+mn-lt"/>
                <a:ea typeface="+mn-ea"/>
                <a:cs typeface="+mn-cs"/>
              </a:rPr>
              <a:t>La sous direction de la Sécurité Maritime</a:t>
            </a:r>
          </a:p>
          <a:p>
            <a:pPr lvl="1" eaLnBrk="1" hangingPunct="1">
              <a:buFont typeface="Arial" pitchFamily="34" charset="0"/>
              <a:buChar char="•"/>
            </a:pPr>
            <a:r>
              <a:rPr lang="fr-FR" sz="1600" b="1" dirty="0">
                <a:latin typeface="+mn-lt"/>
                <a:ea typeface="+mn-ea"/>
                <a:cs typeface="+mn-cs"/>
              </a:rPr>
              <a:t>La sous direction des Gens de Mer</a:t>
            </a:r>
          </a:p>
          <a:p>
            <a:pPr lvl="1" eaLnBrk="1" hangingPunct="1">
              <a:buFont typeface="Arial" pitchFamily="34" charset="0"/>
              <a:buChar char="•"/>
            </a:pPr>
            <a:r>
              <a:rPr lang="fr-FR" sz="1600" b="1" dirty="0">
                <a:latin typeface="+mn-lt"/>
                <a:ea typeface="+mn-ea"/>
                <a:cs typeface="+mn-cs"/>
              </a:rPr>
              <a:t>Le Bureau des Phares et </a:t>
            </a:r>
            <a:r>
              <a:rPr lang="fr-FR" sz="1600" b="1" dirty="0" smtClean="0">
                <a:latin typeface="+mn-lt"/>
                <a:ea typeface="+mn-ea"/>
                <a:cs typeface="+mn-cs"/>
              </a:rPr>
              <a:t>Balises </a:t>
            </a:r>
            <a:endParaRPr lang="fr-FR" sz="1600" b="1" dirty="0">
              <a:latin typeface="+mn-lt"/>
              <a:ea typeface="+mn-ea"/>
              <a:cs typeface="+mn-cs"/>
            </a:endParaRPr>
          </a:p>
          <a:p>
            <a:pPr lvl="1" eaLnBrk="1" hangingPunct="1">
              <a:buFont typeface="Arial" pitchFamily="34" charset="0"/>
              <a:buChar char="•"/>
            </a:pPr>
            <a:r>
              <a:rPr lang="fr-FR" sz="1600" b="1" dirty="0">
                <a:latin typeface="+mn-lt"/>
                <a:ea typeface="+mn-ea"/>
                <a:cs typeface="+mn-cs"/>
              </a:rPr>
              <a:t>La Mission flotte de Commerce</a:t>
            </a:r>
          </a:p>
          <a:p>
            <a:pPr lvl="1" eaLnBrk="1" hangingPunct="1">
              <a:buFont typeface="Arial" pitchFamily="34" charset="0"/>
              <a:buChar char="•"/>
            </a:pPr>
            <a:r>
              <a:rPr lang="fr-FR" sz="1600" b="1" dirty="0">
                <a:latin typeface="+mn-lt"/>
                <a:ea typeface="+mn-ea"/>
                <a:cs typeface="+mn-cs"/>
              </a:rPr>
              <a:t>La mission de la Navigation de Plaisance</a:t>
            </a:r>
          </a:p>
          <a:p>
            <a:pPr lvl="3" eaLnBrk="1" hangingPunct="1">
              <a:buFont typeface="Arial" pitchFamily="34" charset="0"/>
              <a:buChar char="•"/>
            </a:pPr>
            <a:r>
              <a:rPr lang="fr-FR" sz="1600" b="1" dirty="0" err="1">
                <a:latin typeface="+mn-lt"/>
                <a:ea typeface="+mn-ea"/>
                <a:cs typeface="+mn-cs"/>
              </a:rPr>
              <a:t>Etc</a:t>
            </a:r>
            <a:r>
              <a:rPr lang="fr-FR" sz="1600" b="1" dirty="0">
                <a:latin typeface="+mn-lt"/>
                <a:ea typeface="+mn-ea"/>
                <a:cs typeface="+mn-cs"/>
              </a:rPr>
              <a:t> …</a:t>
            </a:r>
          </a:p>
          <a:p>
            <a:pPr lvl="1" eaLnBrk="1" hangingPunct="1">
              <a:buFont typeface="Arial" pitchFamily="34" charset="0"/>
              <a:buChar char="•"/>
            </a:pPr>
            <a:endParaRPr lang="fr-FR" sz="1600" b="1" dirty="0" smtClean="0"/>
          </a:p>
        </p:txBody>
      </p:sp>
      <p:pic>
        <p:nvPicPr>
          <p:cNvPr id="56324" name="Picture 5" descr="bandea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6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6" descr="logo pièc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43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Espace réservé du pied de page 1"/>
          <p:cNvSpPr>
            <a:spLocks noGrp="1"/>
          </p:cNvSpPr>
          <p:nvPr>
            <p:ph type="ftr" sz="quarter" idx="11"/>
          </p:nvPr>
        </p:nvSpPr>
        <p:spPr>
          <a:xfrm>
            <a:off x="2339975" y="6248400"/>
            <a:ext cx="46799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fr-FR" sz="1400" b="1" dirty="0">
              <a:solidFill>
                <a:schemeClr val="bg1"/>
              </a:solidFill>
              <a:latin typeface="Times New Roman" pitchFamily="18" charset="0"/>
            </a:endParaRPr>
          </a:p>
        </p:txBody>
      </p:sp>
      <p:sp>
        <p:nvSpPr>
          <p:cNvPr id="56327" name="Espace réservé du numéro de diapositive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0D1EF440-E469-474B-8809-92D77666040D}" type="slidenum">
              <a:rPr lang="fr-FR" sz="1400" smtClean="0">
                <a:solidFill>
                  <a:schemeClr val="bg1"/>
                </a:solidFill>
                <a:latin typeface="Times New Roman" pitchFamily="18" charset="0"/>
              </a:rPr>
              <a:pPr eaLnBrk="1" hangingPunct="1"/>
              <a:t>28</a:t>
            </a:fld>
            <a:endParaRPr lang="fr-FR" sz="1400" smtClean="0">
              <a:solidFill>
                <a:schemeClr val="bg1"/>
              </a:solidFill>
              <a:latin typeface="Times New Roman" pitchFamily="18" charset="0"/>
            </a:endParaRPr>
          </a:p>
        </p:txBody>
      </p:sp>
    </p:spTree>
    <p:extLst>
      <p:ext uri="{BB962C8B-B14F-4D97-AF65-F5344CB8AC3E}">
        <p14:creationId xmlns:p14="http://schemas.microsoft.com/office/powerpoint/2010/main" val="269208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6323">
                                            <p:txEl>
                                              <p:pRg st="4" end="4"/>
                                            </p:txEl>
                                          </p:spTgt>
                                        </p:tgtEl>
                                        <p:attrNameLst>
                                          <p:attrName>style.visibility</p:attrName>
                                        </p:attrNameLst>
                                      </p:cBhvr>
                                      <p:to>
                                        <p:strVal val="visible"/>
                                      </p:to>
                                    </p:set>
                                    <p:anim calcmode="lin" valueType="num">
                                      <p:cBhvr additive="base">
                                        <p:cTn id="15" dur="500" fill="hold"/>
                                        <p:tgtEl>
                                          <p:spTgt spid="5632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63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6323">
                                            <p:txEl>
                                              <p:pRg st="5" end="5"/>
                                            </p:txEl>
                                          </p:spTgt>
                                        </p:tgtEl>
                                        <p:attrNameLst>
                                          <p:attrName>style.visibility</p:attrName>
                                        </p:attrNameLst>
                                      </p:cBhvr>
                                      <p:to>
                                        <p:strVal val="visible"/>
                                      </p:to>
                                    </p:set>
                                    <p:anim calcmode="lin" valueType="num">
                                      <p:cBhvr additive="base">
                                        <p:cTn id="21" dur="500" fill="hold"/>
                                        <p:tgtEl>
                                          <p:spTgt spid="5632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63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6323">
                                            <p:txEl>
                                              <p:pRg st="6" end="6"/>
                                            </p:txEl>
                                          </p:spTgt>
                                        </p:tgtEl>
                                        <p:attrNameLst>
                                          <p:attrName>style.visibility</p:attrName>
                                        </p:attrNameLst>
                                      </p:cBhvr>
                                      <p:to>
                                        <p:strVal val="visible"/>
                                      </p:to>
                                    </p:set>
                                    <p:anim calcmode="lin" valueType="num">
                                      <p:cBhvr additive="base">
                                        <p:cTn id="27" dur="500" fill="hold"/>
                                        <p:tgtEl>
                                          <p:spTgt spid="5632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63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6323">
                                            <p:txEl>
                                              <p:pRg st="7" end="7"/>
                                            </p:txEl>
                                          </p:spTgt>
                                        </p:tgtEl>
                                        <p:attrNameLst>
                                          <p:attrName>style.visibility</p:attrName>
                                        </p:attrNameLst>
                                      </p:cBhvr>
                                      <p:to>
                                        <p:strVal val="visible"/>
                                      </p:to>
                                    </p:set>
                                    <p:anim calcmode="lin" valueType="num">
                                      <p:cBhvr additive="base">
                                        <p:cTn id="33" dur="500" fill="hold"/>
                                        <p:tgtEl>
                                          <p:spTgt spid="5632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63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6323">
                                            <p:txEl>
                                              <p:pRg st="8" end="8"/>
                                            </p:txEl>
                                          </p:spTgt>
                                        </p:tgtEl>
                                        <p:attrNameLst>
                                          <p:attrName>style.visibility</p:attrName>
                                        </p:attrNameLst>
                                      </p:cBhvr>
                                      <p:to>
                                        <p:strVal val="visible"/>
                                      </p:to>
                                    </p:set>
                                    <p:anim calcmode="lin" valueType="num">
                                      <p:cBhvr additive="base">
                                        <p:cTn id="39" dur="500" fill="hold"/>
                                        <p:tgtEl>
                                          <p:spTgt spid="5632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632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6323">
                                            <p:txEl>
                                              <p:pRg st="9" end="9"/>
                                            </p:txEl>
                                          </p:spTgt>
                                        </p:tgtEl>
                                        <p:attrNameLst>
                                          <p:attrName>style.visibility</p:attrName>
                                        </p:attrNameLst>
                                      </p:cBhvr>
                                      <p:to>
                                        <p:strVal val="visible"/>
                                      </p:to>
                                    </p:set>
                                    <p:anim calcmode="lin" valueType="num">
                                      <p:cBhvr additive="base">
                                        <p:cTn id="45" dur="500" fill="hold"/>
                                        <p:tgtEl>
                                          <p:spTgt spid="5632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632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6323">
                                            <p:txEl>
                                              <p:pRg st="10" end="10"/>
                                            </p:txEl>
                                          </p:spTgt>
                                        </p:tgtEl>
                                        <p:attrNameLst>
                                          <p:attrName>style.visibility</p:attrName>
                                        </p:attrNameLst>
                                      </p:cBhvr>
                                      <p:to>
                                        <p:strVal val="visible"/>
                                      </p:to>
                                    </p:set>
                                    <p:anim calcmode="lin" valueType="num">
                                      <p:cBhvr additive="base">
                                        <p:cTn id="51" dur="500" fill="hold"/>
                                        <p:tgtEl>
                                          <p:spTgt spid="5632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632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56323">
                                            <p:txEl>
                                              <p:pRg st="11" end="11"/>
                                            </p:txEl>
                                          </p:spTgt>
                                        </p:tgtEl>
                                        <p:attrNameLst>
                                          <p:attrName>style.visibility</p:attrName>
                                        </p:attrNameLst>
                                      </p:cBhvr>
                                      <p:to>
                                        <p:strVal val="visible"/>
                                      </p:to>
                                    </p:set>
                                    <p:anim calcmode="lin" valueType="num">
                                      <p:cBhvr additive="base">
                                        <p:cTn id="57" dur="500" fill="hold"/>
                                        <p:tgtEl>
                                          <p:spTgt spid="5632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632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7" descr="logo piè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43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itre 1"/>
          <p:cNvSpPr>
            <a:spLocks noGrp="1"/>
          </p:cNvSpPr>
          <p:nvPr>
            <p:ph type="title"/>
          </p:nvPr>
        </p:nvSpPr>
        <p:spPr>
          <a:xfrm>
            <a:off x="4427538" y="333375"/>
            <a:ext cx="4681537" cy="1943497"/>
          </a:xfrm>
        </p:spPr>
        <p:txBody>
          <a:bodyPr/>
          <a:lstStyle/>
          <a:p>
            <a:r>
              <a:rPr lang="fr-FR" sz="3600" b="1" dirty="0" smtClean="0"/>
              <a:t/>
            </a:r>
            <a:br>
              <a:rPr lang="fr-FR" sz="3600" b="1" dirty="0" smtClean="0"/>
            </a:br>
            <a:r>
              <a:rPr lang="fr-FR" sz="3600" b="1" dirty="0" smtClean="0">
                <a:solidFill>
                  <a:schemeClr val="tx1"/>
                </a:solidFill>
              </a:rPr>
              <a:t>Le Marion Dufresne</a:t>
            </a:r>
            <a:br>
              <a:rPr lang="fr-FR" sz="3600" b="1" dirty="0" smtClean="0">
                <a:solidFill>
                  <a:schemeClr val="tx1"/>
                </a:solidFill>
              </a:rPr>
            </a:br>
            <a:r>
              <a:rPr lang="fr-FR" sz="3600" b="1" dirty="0" smtClean="0">
                <a:solidFill>
                  <a:schemeClr val="tx1"/>
                </a:solidFill>
              </a:rPr>
              <a:t>talonnage dans l’archipel de Crozet </a:t>
            </a:r>
            <a:br>
              <a:rPr lang="fr-FR" sz="3600" b="1" dirty="0" smtClean="0">
                <a:solidFill>
                  <a:schemeClr val="tx1"/>
                </a:solidFill>
              </a:rPr>
            </a:br>
            <a:r>
              <a:rPr lang="fr-FR" sz="2800" b="1" dirty="0" smtClean="0">
                <a:solidFill>
                  <a:schemeClr val="tx1"/>
                </a:solidFill>
              </a:rPr>
              <a:t>Le 14/11/2012 à 08h55 </a:t>
            </a:r>
            <a:r>
              <a:rPr lang="fr-FR" sz="3600" b="1" dirty="0" smtClean="0"/>
              <a:t/>
            </a:r>
            <a:br>
              <a:rPr lang="fr-FR" sz="3600" b="1" dirty="0" smtClean="0"/>
            </a:br>
            <a:endParaRPr lang="fr-FR" sz="3600" b="1" dirty="0" smtClean="0"/>
          </a:p>
        </p:txBody>
      </p:sp>
      <p:sp>
        <p:nvSpPr>
          <p:cNvPr id="38918" name="Espace réservé du pied de page 1"/>
          <p:cNvSpPr>
            <a:spLocks noGrp="1"/>
          </p:cNvSpPr>
          <p:nvPr>
            <p:ph type="ftr" sz="quarter" idx="11"/>
          </p:nvPr>
        </p:nvSpPr>
        <p:spPr>
          <a:xfrm>
            <a:off x="2339975" y="6396038"/>
            <a:ext cx="46085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fr-FR" sz="1400" b="1" dirty="0">
              <a:solidFill>
                <a:schemeClr val="bg1"/>
              </a:solidFill>
              <a:latin typeface="Times New Roman" pitchFamily="18" charset="0"/>
            </a:endParaRPr>
          </a:p>
        </p:txBody>
      </p:sp>
      <p:sp>
        <p:nvSpPr>
          <p:cNvPr id="38919" name="Espace réservé du numéro de diapositive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A3DC69D0-410A-4F80-A175-F95FDF9F0DB2}" type="slidenum">
              <a:rPr lang="fr-FR" sz="1400" smtClean="0">
                <a:solidFill>
                  <a:schemeClr val="bg1"/>
                </a:solidFill>
                <a:latin typeface="Times New Roman" pitchFamily="18" charset="0"/>
              </a:rPr>
              <a:pPr eaLnBrk="1" hangingPunct="1"/>
              <a:t>29</a:t>
            </a:fld>
            <a:endParaRPr lang="fr-FR" sz="1400" dirty="0" smtClean="0">
              <a:solidFill>
                <a:schemeClr val="bg1"/>
              </a:solidFill>
              <a:latin typeface="Times New Roman" pitchFamily="18" charset="0"/>
            </a:endParaRPr>
          </a:p>
        </p:txBody>
      </p:sp>
      <p:pic>
        <p:nvPicPr>
          <p:cNvPr id="106498" name="Picture 2" descr="C:\Users\ph\Desktop\crozet nov 2012 MD et LT.jpg"/>
          <p:cNvPicPr>
            <a:picLocks noChangeAspect="1" noChangeArrowheads="1"/>
          </p:cNvPicPr>
          <p:nvPr/>
        </p:nvPicPr>
        <p:blipFill>
          <a:blip r:embed="rId4" cstate="print"/>
          <a:srcRect/>
          <a:stretch>
            <a:fillRect/>
          </a:stretch>
        </p:blipFill>
        <p:spPr bwMode="auto">
          <a:xfrm>
            <a:off x="323528" y="980728"/>
            <a:ext cx="3969001" cy="5292000"/>
          </a:xfrm>
          <a:prstGeom prst="rect">
            <a:avLst/>
          </a:prstGeom>
          <a:noFill/>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2636912"/>
            <a:ext cx="4194602" cy="323198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1026"/>
          <p:cNvSpPr>
            <a:spLocks noGrp="1" noChangeArrowheads="1"/>
          </p:cNvSpPr>
          <p:nvPr>
            <p:ph type="title"/>
          </p:nvPr>
        </p:nvSpPr>
        <p:spPr>
          <a:xfrm>
            <a:off x="1295400" y="228600"/>
            <a:ext cx="7467600" cy="914400"/>
          </a:xfrm>
        </p:spPr>
        <p:txBody>
          <a:bodyPr/>
          <a:lstStyle/>
          <a:p>
            <a:pPr eaLnBrk="1" hangingPunct="1">
              <a:defRPr/>
            </a:pPr>
            <a:r>
              <a:rPr lang="fr-FR" b="1" dirty="0" smtClean="0">
                <a:solidFill>
                  <a:srgbClr val="FF0000"/>
                </a:solidFill>
                <a:effectLst>
                  <a:outerShdw blurRad="38100" dist="38100" dir="2700000" algn="tl">
                    <a:srgbClr val="000000"/>
                  </a:outerShdw>
                </a:effectLst>
              </a:rPr>
              <a:t>Aujourd’hui</a:t>
            </a:r>
          </a:p>
        </p:txBody>
      </p:sp>
      <p:sp>
        <p:nvSpPr>
          <p:cNvPr id="4099" name="Rectangle 1030"/>
          <p:cNvSpPr>
            <a:spLocks noGrp="1" noChangeArrowheads="1"/>
          </p:cNvSpPr>
          <p:nvPr>
            <p:ph type="body" idx="1"/>
          </p:nvPr>
        </p:nvSpPr>
        <p:spPr>
          <a:xfrm>
            <a:off x="1258888" y="1676400"/>
            <a:ext cx="7656512" cy="4343400"/>
          </a:xfrm>
        </p:spPr>
        <p:txBody>
          <a:bodyPr/>
          <a:lstStyle/>
          <a:p>
            <a:pPr eaLnBrk="1" hangingPunct="1">
              <a:buFont typeface="Courier New" pitchFamily="49" charset="0"/>
              <a:buChar char="o"/>
            </a:pPr>
            <a:r>
              <a:rPr lang="fr-FR" sz="2400" b="1" dirty="0" smtClean="0">
                <a:solidFill>
                  <a:srgbClr val="000000"/>
                </a:solidFill>
              </a:rPr>
              <a:t>Le </a:t>
            </a:r>
            <a:r>
              <a:rPr lang="fr-FR" sz="2400" b="1" i="1" dirty="0" smtClean="0">
                <a:solidFill>
                  <a:srgbClr val="000000"/>
                </a:solidFill>
              </a:rPr>
              <a:t>BEA</a:t>
            </a:r>
            <a:r>
              <a:rPr lang="fr-FR" sz="2400" b="1" dirty="0" smtClean="0">
                <a:solidFill>
                  <a:srgbClr val="000000"/>
                </a:solidFill>
              </a:rPr>
              <a:t>mer est un organisme permanent spécialisé à compétence nationale chargé des enquêtes techniques sur les évènements de mer. </a:t>
            </a:r>
          </a:p>
          <a:p>
            <a:pPr eaLnBrk="1" hangingPunct="1">
              <a:buFont typeface="Courier New" pitchFamily="49" charset="0"/>
              <a:buChar char="o"/>
            </a:pPr>
            <a:endParaRPr lang="fr-FR" sz="2000" b="1" dirty="0" smtClean="0"/>
          </a:p>
          <a:p>
            <a:pPr eaLnBrk="1" hangingPunct="1">
              <a:buFont typeface="Courier New" pitchFamily="49" charset="0"/>
              <a:buChar char="o"/>
            </a:pPr>
            <a:r>
              <a:rPr lang="fr-FR" sz="2000" b="1" dirty="0" smtClean="0"/>
              <a:t>Le </a:t>
            </a:r>
            <a:r>
              <a:rPr lang="fr-FR" sz="2000" i="1" dirty="0" smtClean="0"/>
              <a:t>BEA</a:t>
            </a:r>
            <a:r>
              <a:rPr lang="fr-FR" sz="2000" dirty="0" smtClean="0"/>
              <a:t>mer et</a:t>
            </a:r>
            <a:r>
              <a:rPr lang="fr-FR" sz="2000" b="1" dirty="0" smtClean="0"/>
              <a:t> ses homologues de l’Aviation civile et des Transports Terrestres sont placés auprès du Ministre chargé des Transports.</a:t>
            </a:r>
          </a:p>
          <a:p>
            <a:pPr eaLnBrk="1" hangingPunct="1">
              <a:buFont typeface="Courier New" pitchFamily="49" charset="0"/>
              <a:buChar char="o"/>
            </a:pPr>
            <a:endParaRPr lang="fr-FR" sz="2000" b="1" dirty="0" smtClean="0"/>
          </a:p>
          <a:p>
            <a:pPr eaLnBrk="1" hangingPunct="1">
              <a:buFont typeface="Courier New" pitchFamily="49" charset="0"/>
              <a:buChar char="o"/>
            </a:pPr>
            <a:r>
              <a:rPr lang="fr-FR" sz="2000" b="1" dirty="0" smtClean="0"/>
              <a:t>La Loi codifie leurs</a:t>
            </a:r>
            <a:r>
              <a:rPr lang="fr-FR" sz="2000" dirty="0" smtClean="0"/>
              <a:t> </a:t>
            </a:r>
            <a:r>
              <a:rPr lang="fr-FR" sz="2000" b="1" dirty="0" smtClean="0"/>
              <a:t>relations avec l’autorité judiciaire</a:t>
            </a:r>
            <a:r>
              <a:rPr lang="fr-FR" sz="2400" b="1" dirty="0" smtClean="0"/>
              <a:t>.</a:t>
            </a:r>
          </a:p>
        </p:txBody>
      </p:sp>
      <p:pic>
        <p:nvPicPr>
          <p:cNvPr id="4100" name="Picture 1031" descr="bandea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6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032" descr="logo pièc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43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Espace réservé du pied de page 1"/>
          <p:cNvSpPr>
            <a:spLocks noGrp="1"/>
          </p:cNvSpPr>
          <p:nvPr>
            <p:ph type="ftr" sz="quarter" idx="11"/>
          </p:nvPr>
        </p:nvSpPr>
        <p:spPr>
          <a:xfrm>
            <a:off x="2627313" y="6248400"/>
            <a:ext cx="4465637"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fr-FR" sz="1400" b="1" dirty="0">
              <a:solidFill>
                <a:schemeClr val="bg1"/>
              </a:solidFill>
              <a:latin typeface="Times New Roman" pitchFamily="18" charset="0"/>
            </a:endParaRPr>
          </a:p>
        </p:txBody>
      </p:sp>
      <p:sp>
        <p:nvSpPr>
          <p:cNvPr id="4103" name="Espace réservé du numéro de diapositive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D25F8DC-56AA-4C35-8FA8-558FB897B94F}" type="slidenum">
              <a:rPr lang="fr-FR" sz="1400" smtClean="0">
                <a:solidFill>
                  <a:schemeClr val="bg1"/>
                </a:solidFill>
                <a:latin typeface="Times New Roman" pitchFamily="18" charset="0"/>
              </a:rPr>
              <a:pPr eaLnBrk="1" hangingPunct="1"/>
              <a:t>3</a:t>
            </a:fld>
            <a:endParaRPr lang="fr-FR" sz="1400" smtClean="0">
              <a:solidFill>
                <a:schemeClr val="bg1"/>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7" descr="logo piè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43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Espace réservé du pied de page 1"/>
          <p:cNvSpPr>
            <a:spLocks noGrp="1"/>
          </p:cNvSpPr>
          <p:nvPr>
            <p:ph type="ftr" sz="quarter" idx="11"/>
          </p:nvPr>
        </p:nvSpPr>
        <p:spPr>
          <a:xfrm>
            <a:off x="1763713" y="6400800"/>
            <a:ext cx="5329237"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fr-FR" sz="1400" b="1" dirty="0">
              <a:solidFill>
                <a:schemeClr val="bg1"/>
              </a:solidFill>
              <a:latin typeface="Times New Roman" pitchFamily="18" charset="0"/>
            </a:endParaRPr>
          </a:p>
        </p:txBody>
      </p:sp>
      <p:sp>
        <p:nvSpPr>
          <p:cNvPr id="41990" name="Espace réservé du numéro de diapositive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AD677ED-8E10-460B-A03B-924E3418AAC6}" type="slidenum">
              <a:rPr lang="fr-FR" sz="1400" smtClean="0">
                <a:solidFill>
                  <a:schemeClr val="bg1"/>
                </a:solidFill>
                <a:latin typeface="Times New Roman" pitchFamily="18" charset="0"/>
              </a:rPr>
              <a:pPr eaLnBrk="1" hangingPunct="1"/>
              <a:t>30</a:t>
            </a:fld>
            <a:endParaRPr lang="fr-FR" sz="1400" smtClean="0">
              <a:solidFill>
                <a:schemeClr val="bg1"/>
              </a:solidFill>
              <a:latin typeface="Times New Roman" pitchFamily="18" charset="0"/>
            </a:endParaRPr>
          </a:p>
        </p:txBody>
      </p:sp>
      <p:pic>
        <p:nvPicPr>
          <p:cNvPr id="10" name="Image 9" descr="C:\Users\Thomas\Desktop\Marion Dufresne\Table traçant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260648"/>
            <a:ext cx="4248472" cy="2664296"/>
          </a:xfrm>
          <a:prstGeom prst="rect">
            <a:avLst/>
          </a:prstGeom>
          <a:noFill/>
          <a:ln>
            <a:noFill/>
          </a:ln>
        </p:spPr>
      </p:pic>
      <p:pic>
        <p:nvPicPr>
          <p:cNvPr id="107522" name="Picture 2"/>
          <p:cNvPicPr>
            <a:picLocks noGrp="1" noChangeAspect="1" noChangeArrowheads="1"/>
          </p:cNvPicPr>
          <p:nvPr>
            <p:ph idx="1"/>
          </p:nvPr>
        </p:nvPicPr>
        <p:blipFill>
          <a:blip r:embed="rId5" cstate="print"/>
          <a:srcRect/>
          <a:stretch>
            <a:fillRect/>
          </a:stretch>
        </p:blipFill>
        <p:spPr bwMode="auto">
          <a:xfrm>
            <a:off x="179512" y="1052736"/>
            <a:ext cx="4974486" cy="3240000"/>
          </a:xfrm>
          <a:prstGeom prst="rect">
            <a:avLst/>
          </a:prstGeom>
          <a:noFill/>
          <a:ln w="9525">
            <a:noFill/>
            <a:miter lim="800000"/>
            <a:headEnd/>
            <a:tailEnd/>
          </a:ln>
        </p:spPr>
      </p:pic>
      <p:pic>
        <p:nvPicPr>
          <p:cNvPr id="107523" name="Picture 3"/>
          <p:cNvPicPr>
            <a:picLocks noChangeAspect="1" noChangeArrowheads="1"/>
          </p:cNvPicPr>
          <p:nvPr/>
        </p:nvPicPr>
        <p:blipFill>
          <a:blip r:embed="rId6" cstate="print"/>
          <a:srcRect/>
          <a:stretch>
            <a:fillRect/>
          </a:stretch>
        </p:blipFill>
        <p:spPr bwMode="auto">
          <a:xfrm>
            <a:off x="5796136" y="3284984"/>
            <a:ext cx="3202644" cy="2935213"/>
          </a:xfrm>
          <a:prstGeom prst="rect">
            <a:avLst/>
          </a:prstGeom>
          <a:noFill/>
          <a:ln w="9525">
            <a:noFill/>
            <a:miter lim="800000"/>
            <a:headEnd/>
            <a:tailEnd/>
          </a:ln>
        </p:spPr>
      </p:pic>
      <p:sp>
        <p:nvSpPr>
          <p:cNvPr id="14" name="ZoneTexte 13"/>
          <p:cNvSpPr txBox="1"/>
          <p:nvPr/>
        </p:nvSpPr>
        <p:spPr>
          <a:xfrm>
            <a:off x="179512" y="4437112"/>
            <a:ext cx="5400600" cy="1631216"/>
          </a:xfrm>
          <a:prstGeom prst="rect">
            <a:avLst/>
          </a:prstGeom>
          <a:noFill/>
        </p:spPr>
        <p:txBody>
          <a:bodyPr wrap="square" rtlCol="0">
            <a:spAutoFit/>
          </a:bodyPr>
          <a:lstStyle/>
          <a:p>
            <a:r>
              <a:rPr lang="fr-FR" sz="1800" b="1" dirty="0" smtClean="0"/>
              <a:t>En </a:t>
            </a:r>
            <a:r>
              <a:rPr lang="fr-FR" b="1" dirty="0" smtClean="0">
                <a:solidFill>
                  <a:schemeClr val="bg1"/>
                </a:solidFill>
              </a:rPr>
              <a:t>B</a:t>
            </a:r>
            <a:r>
              <a:rPr lang="fr-FR" sz="1800" b="1" dirty="0" smtClean="0"/>
              <a:t>, des brisants observés par le MD 1</a:t>
            </a:r>
          </a:p>
          <a:p>
            <a:r>
              <a:rPr lang="fr-FR" sz="1800" b="1" dirty="0" smtClean="0"/>
              <a:t>De </a:t>
            </a:r>
            <a:r>
              <a:rPr lang="fr-FR" sz="2000" b="1" dirty="0" smtClean="0">
                <a:solidFill>
                  <a:schemeClr val="bg1"/>
                </a:solidFill>
              </a:rPr>
              <a:t>A</a:t>
            </a:r>
            <a:r>
              <a:rPr lang="fr-FR" sz="1800" b="1" dirty="0" smtClean="0"/>
              <a:t> à </a:t>
            </a:r>
            <a:r>
              <a:rPr lang="fr-FR" sz="1800" b="1" dirty="0" smtClean="0">
                <a:solidFill>
                  <a:schemeClr val="bg1"/>
                </a:solidFill>
              </a:rPr>
              <a:t>A1</a:t>
            </a:r>
            <a:r>
              <a:rPr lang="fr-FR" sz="1800" b="1" dirty="0" smtClean="0"/>
              <a:t> puis </a:t>
            </a:r>
            <a:r>
              <a:rPr lang="fr-FR" sz="1800" b="1" dirty="0" smtClean="0">
                <a:solidFill>
                  <a:schemeClr val="bg1"/>
                </a:solidFill>
              </a:rPr>
              <a:t>A2</a:t>
            </a:r>
            <a:r>
              <a:rPr lang="fr-FR" sz="1800" b="1" dirty="0" smtClean="0"/>
              <a:t>, des corrections non portées</a:t>
            </a:r>
          </a:p>
          <a:p>
            <a:r>
              <a:rPr lang="fr-FR" sz="1800" b="1" dirty="0"/>
              <a:t>De </a:t>
            </a:r>
            <a:r>
              <a:rPr lang="fr-FR" sz="2000" b="1" dirty="0" smtClean="0">
                <a:solidFill>
                  <a:schemeClr val="bg1"/>
                </a:solidFill>
              </a:rPr>
              <a:t>A</a:t>
            </a:r>
            <a:r>
              <a:rPr lang="fr-FR" sz="1800" b="1" dirty="0" smtClean="0">
                <a:solidFill>
                  <a:schemeClr val="bg1"/>
                </a:solidFill>
              </a:rPr>
              <a:t>2</a:t>
            </a:r>
            <a:r>
              <a:rPr lang="fr-FR" sz="1800" b="1" dirty="0" smtClean="0"/>
              <a:t> </a:t>
            </a:r>
            <a:r>
              <a:rPr lang="fr-FR" sz="1800" b="1" dirty="0"/>
              <a:t>à </a:t>
            </a:r>
            <a:r>
              <a:rPr lang="fr-FR" sz="1800" b="1" dirty="0" smtClean="0">
                <a:solidFill>
                  <a:schemeClr val="bg1"/>
                </a:solidFill>
              </a:rPr>
              <a:t>A3</a:t>
            </a:r>
            <a:r>
              <a:rPr lang="fr-FR" sz="1800" b="1" dirty="0" smtClean="0"/>
              <a:t> l’utilisation de l’ECS …</a:t>
            </a:r>
          </a:p>
          <a:p>
            <a:r>
              <a:rPr lang="fr-FR" sz="1800" b="1" dirty="0"/>
              <a:t>De </a:t>
            </a:r>
            <a:r>
              <a:rPr lang="fr-FR" sz="1800" b="1" dirty="0" smtClean="0">
                <a:solidFill>
                  <a:schemeClr val="bg1"/>
                </a:solidFill>
              </a:rPr>
              <a:t>B</a:t>
            </a:r>
            <a:r>
              <a:rPr lang="fr-FR" sz="1800" b="1" dirty="0" smtClean="0"/>
              <a:t> </a:t>
            </a:r>
            <a:r>
              <a:rPr lang="fr-FR" sz="1800" b="1" dirty="0"/>
              <a:t>à </a:t>
            </a:r>
            <a:r>
              <a:rPr lang="fr-FR" sz="1800" b="1" dirty="0">
                <a:solidFill>
                  <a:schemeClr val="bg1"/>
                </a:solidFill>
              </a:rPr>
              <a:t>A3</a:t>
            </a:r>
            <a:r>
              <a:rPr lang="fr-FR" sz="1800" b="1" dirty="0"/>
              <a:t> </a:t>
            </a:r>
            <a:r>
              <a:rPr lang="fr-FR" sz="1800" b="1" dirty="0" smtClean="0"/>
              <a:t>le repositionnement du récif.</a:t>
            </a:r>
            <a:endParaRPr lang="fr-FR" sz="1800" dirty="0" smtClean="0"/>
          </a:p>
          <a:p>
            <a:r>
              <a:rPr lang="fr-FR" sz="1800" dirty="0" smtClean="0"/>
              <a:t> </a:t>
            </a:r>
          </a:p>
        </p:txBody>
      </p:sp>
      <p:cxnSp>
        <p:nvCxnSpPr>
          <p:cNvPr id="3" name="Connecteur droit avec flèche 2"/>
          <p:cNvCxnSpPr/>
          <p:nvPr/>
        </p:nvCxnSpPr>
        <p:spPr>
          <a:xfrm flipV="1">
            <a:off x="6660232" y="5229200"/>
            <a:ext cx="936104" cy="504056"/>
          </a:xfrm>
          <a:prstGeom prst="straightConnector1">
            <a:avLst/>
          </a:prstGeom>
          <a:ln w="12700">
            <a:solidFill>
              <a:schemeClr val="tx2"/>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 name="Connecteur droit avec flèche 4"/>
          <p:cNvCxnSpPr/>
          <p:nvPr/>
        </p:nvCxnSpPr>
        <p:spPr>
          <a:xfrm flipV="1">
            <a:off x="7632340" y="4509120"/>
            <a:ext cx="36004" cy="720080"/>
          </a:xfrm>
          <a:prstGeom prst="straightConnector1">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332656"/>
            <a:ext cx="6192688" cy="443136"/>
          </a:xfrm>
        </p:spPr>
        <p:txBody>
          <a:bodyPr/>
          <a:lstStyle/>
          <a:p>
            <a:pPr>
              <a:defRPr/>
            </a:pPr>
            <a:r>
              <a:rPr lang="fr-FR" sz="2400" b="1" dirty="0" smtClean="0">
                <a:solidFill>
                  <a:srgbClr val="FF0000"/>
                </a:solidFill>
                <a:latin typeface="+mn-lt"/>
              </a:rPr>
              <a:t/>
            </a:r>
            <a:br>
              <a:rPr lang="fr-FR" sz="2400" b="1" dirty="0" smtClean="0">
                <a:solidFill>
                  <a:srgbClr val="FF0000"/>
                </a:solidFill>
                <a:latin typeface="+mn-lt"/>
              </a:rPr>
            </a:br>
            <a:r>
              <a:rPr lang="fr-FR" sz="2400" b="1" dirty="0" smtClean="0">
                <a:solidFill>
                  <a:srgbClr val="FF0000"/>
                </a:solidFill>
                <a:latin typeface="+mn-lt"/>
              </a:rPr>
              <a:t>A la suite de ce TALONNAGE …</a:t>
            </a:r>
            <a:r>
              <a:rPr lang="fr-FR" dirty="0">
                <a:latin typeface="Garamond" pitchFamily="18" charset="0"/>
              </a:rPr>
              <a:t/>
            </a:r>
            <a:br>
              <a:rPr lang="fr-FR" dirty="0">
                <a:latin typeface="Garamond" pitchFamily="18" charset="0"/>
              </a:rPr>
            </a:br>
            <a:endParaRPr lang="fr-FR" dirty="0"/>
          </a:p>
        </p:txBody>
      </p:sp>
      <p:sp>
        <p:nvSpPr>
          <p:cNvPr id="3" name="Espace réservé du contenu 2"/>
          <p:cNvSpPr>
            <a:spLocks noGrp="1"/>
          </p:cNvSpPr>
          <p:nvPr>
            <p:ph idx="1"/>
          </p:nvPr>
        </p:nvSpPr>
        <p:spPr>
          <a:xfrm>
            <a:off x="683568" y="1340768"/>
            <a:ext cx="7992888" cy="4392488"/>
          </a:xfrm>
        </p:spPr>
        <p:txBody>
          <a:bodyPr/>
          <a:lstStyle/>
          <a:p>
            <a:pPr marL="0" indent="0">
              <a:buNone/>
            </a:pPr>
            <a:r>
              <a:rPr lang="fr-FR" sz="2000" b="1" i="1" dirty="0" smtClean="0">
                <a:solidFill>
                  <a:schemeClr val="tx1"/>
                </a:solidFill>
              </a:rPr>
              <a:t>Le </a:t>
            </a:r>
            <a:r>
              <a:rPr lang="fr-FR" sz="2000" b="1" i="1" dirty="0" err="1" smtClean="0">
                <a:solidFill>
                  <a:schemeClr val="tx1"/>
                </a:solidFill>
              </a:rPr>
              <a:t>BEAmer</a:t>
            </a:r>
            <a:r>
              <a:rPr lang="fr-FR" sz="2000" b="1" i="1" dirty="0" smtClean="0">
                <a:solidFill>
                  <a:schemeClr val="tx1"/>
                </a:solidFill>
              </a:rPr>
              <a:t> rappelle :</a:t>
            </a:r>
          </a:p>
          <a:p>
            <a:pPr marL="0" indent="0">
              <a:buNone/>
            </a:pPr>
            <a:endParaRPr lang="fr-FR" sz="2000" b="1" i="1" dirty="0" smtClean="0">
              <a:solidFill>
                <a:srgbClr val="FF0000"/>
              </a:solidFill>
            </a:endParaRPr>
          </a:p>
          <a:p>
            <a:pPr marL="0" indent="0" algn="just">
              <a:buNone/>
            </a:pPr>
            <a:r>
              <a:rPr lang="fr-FR" sz="1600" b="1" dirty="0" smtClean="0">
                <a:solidFill>
                  <a:srgbClr val="FFFF33"/>
                </a:solidFill>
                <a:latin typeface="+mj-lt"/>
              </a:rPr>
              <a:t>Aux armateurs, commandants et officiers de navigation :</a:t>
            </a:r>
          </a:p>
          <a:p>
            <a:pPr marL="0" indent="0" algn="just">
              <a:buNone/>
            </a:pPr>
            <a:r>
              <a:rPr lang="fr-FR" sz="1600" dirty="0" smtClean="0">
                <a:solidFill>
                  <a:srgbClr val="FFFF33"/>
                </a:solidFill>
                <a:latin typeface="+mj-lt"/>
              </a:rPr>
              <a:t>	2013-R-053 : les instruments de navigation non approuvés par l’OMI doivent être utilisés avec prudence, et les positions doivent être recoupées systématiquement par d’autres systèmes homologués (radar), notamment dans les zones de navigation resserrées ou à proximité de la terre.</a:t>
            </a:r>
          </a:p>
          <a:p>
            <a:pPr marL="0" indent="0" algn="just">
              <a:buNone/>
            </a:pPr>
            <a:endParaRPr lang="fr-FR" sz="1600" dirty="0" smtClean="0">
              <a:solidFill>
                <a:srgbClr val="FFFF33"/>
              </a:solidFill>
              <a:latin typeface="+mj-lt"/>
            </a:endParaRPr>
          </a:p>
          <a:p>
            <a:pPr marL="0" indent="0" algn="just">
              <a:buNone/>
            </a:pPr>
            <a:r>
              <a:rPr lang="fr-FR" sz="1600" b="1" dirty="0" smtClean="0">
                <a:solidFill>
                  <a:srgbClr val="FFFF33"/>
                </a:solidFill>
                <a:latin typeface="+mj-lt"/>
              </a:rPr>
              <a:t>Aux responsables de l’enseignement maritime :</a:t>
            </a:r>
          </a:p>
          <a:p>
            <a:pPr marL="0" indent="0" algn="just">
              <a:buNone/>
            </a:pPr>
            <a:r>
              <a:rPr lang="fr-FR" sz="1600" dirty="0" smtClean="0">
                <a:solidFill>
                  <a:srgbClr val="FFFF33"/>
                </a:solidFill>
                <a:latin typeface="+mj-lt"/>
              </a:rPr>
              <a:t>	2013-R-054 : d’alerter, plus encore, les officiers en formation sur les risques inhérents à l’utilisation des aides électroniques (en particulier le GPS) sans recoupement avec l’observation visuelle et le radar.</a:t>
            </a:r>
          </a:p>
          <a:p>
            <a:pPr>
              <a:tabLst>
                <a:tab pos="2692400" algn="l"/>
              </a:tabLst>
            </a:pPr>
            <a:endParaRPr lang="fr-FR" sz="800" dirty="0" smtClean="0">
              <a:solidFill>
                <a:srgbClr val="FFFF33"/>
              </a:solidFill>
              <a:latin typeface="Garamond" pitchFamily="18" charset="0"/>
            </a:endParaRPr>
          </a:p>
          <a:p>
            <a:endParaRPr lang="fr-FR" sz="1600" dirty="0" smtClean="0">
              <a:solidFill>
                <a:srgbClr val="FFFF33"/>
              </a:solidFill>
              <a:latin typeface="Garamond" pitchFamily="18" charset="0"/>
            </a:endParaRPr>
          </a:p>
          <a:p>
            <a:pPr>
              <a:buNone/>
            </a:pPr>
            <a:endParaRPr lang="fr-FR" sz="1800" dirty="0" smtClean="0">
              <a:solidFill>
                <a:srgbClr val="FFFF33"/>
              </a:solidFill>
              <a:latin typeface="Garamond" pitchFamily="18" charset="0"/>
            </a:endParaRPr>
          </a:p>
          <a:p>
            <a:endParaRPr lang="fr-FR" dirty="0" smtClean="0"/>
          </a:p>
        </p:txBody>
      </p:sp>
      <p:sp>
        <p:nvSpPr>
          <p:cNvPr id="37892" name="Espace réservé du pied de page 4"/>
          <p:cNvSpPr>
            <a:spLocks noGrp="1"/>
          </p:cNvSpPr>
          <p:nvPr>
            <p:ph type="ftr" sz="quarter" idx="11"/>
          </p:nvPr>
        </p:nvSpPr>
        <p:spPr>
          <a:xfrm>
            <a:off x="2339975" y="6248400"/>
            <a:ext cx="46799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fr-FR" sz="1400" b="1" dirty="0">
              <a:solidFill>
                <a:schemeClr val="bg1"/>
              </a:solidFill>
              <a:latin typeface="Times New Roman" pitchFamily="18" charset="0"/>
            </a:endParaRPr>
          </a:p>
        </p:txBody>
      </p:sp>
      <p:sp>
        <p:nvSpPr>
          <p:cNvPr id="37893" name="Espace réservé du numéro de diapositive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AA9254C-1BCB-4F5C-A00C-2E1E2C0CBABC}" type="slidenum">
              <a:rPr lang="fr-FR" sz="1400" smtClean="0">
                <a:solidFill>
                  <a:schemeClr val="bg1"/>
                </a:solidFill>
                <a:latin typeface="Times New Roman" pitchFamily="18" charset="0"/>
              </a:rPr>
              <a:pPr eaLnBrk="1" hangingPunct="1"/>
              <a:t>31</a:t>
            </a:fld>
            <a:endParaRPr lang="fr-FR" sz="1400" smtClean="0">
              <a:solidFill>
                <a:schemeClr val="bg1"/>
              </a:solidFill>
              <a:latin typeface="Times New Roman" pitchFamily="18" charset="0"/>
            </a:endParaRPr>
          </a:p>
        </p:txBody>
      </p:sp>
      <p:pic>
        <p:nvPicPr>
          <p:cNvPr id="378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4617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332656"/>
            <a:ext cx="6192688" cy="443136"/>
          </a:xfrm>
        </p:spPr>
        <p:txBody>
          <a:bodyPr/>
          <a:lstStyle/>
          <a:p>
            <a:pPr>
              <a:defRPr/>
            </a:pPr>
            <a:r>
              <a:rPr lang="fr-FR" sz="2400" b="1" dirty="0" smtClean="0">
                <a:solidFill>
                  <a:srgbClr val="FF0000"/>
                </a:solidFill>
                <a:latin typeface="+mn-lt"/>
              </a:rPr>
              <a:t/>
            </a:r>
            <a:br>
              <a:rPr lang="fr-FR" sz="2400" b="1" dirty="0" smtClean="0">
                <a:solidFill>
                  <a:srgbClr val="FF0000"/>
                </a:solidFill>
                <a:latin typeface="+mn-lt"/>
              </a:rPr>
            </a:br>
            <a:r>
              <a:rPr lang="fr-FR" sz="2400" b="1" dirty="0" smtClean="0">
                <a:solidFill>
                  <a:srgbClr val="FF0000"/>
                </a:solidFill>
                <a:latin typeface="+mn-lt"/>
              </a:rPr>
              <a:t>A la suite de ce TALONNAGE … (2)</a:t>
            </a:r>
            <a:r>
              <a:rPr lang="fr-FR" dirty="0">
                <a:latin typeface="Garamond" pitchFamily="18" charset="0"/>
              </a:rPr>
              <a:t/>
            </a:r>
            <a:br>
              <a:rPr lang="fr-FR" dirty="0">
                <a:latin typeface="Garamond" pitchFamily="18" charset="0"/>
              </a:rPr>
            </a:br>
            <a:endParaRPr lang="fr-FR" dirty="0"/>
          </a:p>
        </p:txBody>
      </p:sp>
      <p:sp>
        <p:nvSpPr>
          <p:cNvPr id="3" name="Espace réservé du contenu 2"/>
          <p:cNvSpPr>
            <a:spLocks noGrp="1"/>
          </p:cNvSpPr>
          <p:nvPr>
            <p:ph idx="1"/>
          </p:nvPr>
        </p:nvSpPr>
        <p:spPr>
          <a:xfrm>
            <a:off x="323528" y="908720"/>
            <a:ext cx="8568952" cy="5328592"/>
          </a:xfrm>
        </p:spPr>
        <p:txBody>
          <a:bodyPr/>
          <a:lstStyle/>
          <a:p>
            <a:pPr>
              <a:tabLst>
                <a:tab pos="2692400" algn="l"/>
              </a:tabLst>
            </a:pPr>
            <a:endParaRPr lang="fr-FR" sz="800" dirty="0" smtClean="0">
              <a:solidFill>
                <a:srgbClr val="FFFF33"/>
              </a:solidFill>
              <a:latin typeface="Garamond" pitchFamily="18" charset="0"/>
            </a:endParaRPr>
          </a:p>
          <a:p>
            <a:pPr marL="0" indent="0">
              <a:buNone/>
            </a:pPr>
            <a:r>
              <a:rPr lang="fr-FR" sz="2000" b="1" i="1" dirty="0" smtClean="0">
                <a:solidFill>
                  <a:schemeClr val="tx1"/>
                </a:solidFill>
              </a:rPr>
              <a:t>Le </a:t>
            </a:r>
            <a:r>
              <a:rPr lang="fr-FR" sz="2000" b="1" i="1" dirty="0" err="1" smtClean="0">
                <a:solidFill>
                  <a:schemeClr val="tx1"/>
                </a:solidFill>
              </a:rPr>
              <a:t>BEAmer</a:t>
            </a:r>
            <a:r>
              <a:rPr lang="fr-FR" sz="2000" b="1" i="1" dirty="0" smtClean="0">
                <a:solidFill>
                  <a:schemeClr val="tx1"/>
                </a:solidFill>
              </a:rPr>
              <a:t> recommande :</a:t>
            </a:r>
          </a:p>
          <a:p>
            <a:pPr marL="0" indent="0">
              <a:buNone/>
            </a:pPr>
            <a:endParaRPr lang="fr-FR" sz="800" b="1" i="1" dirty="0" smtClean="0">
              <a:solidFill>
                <a:srgbClr val="FF0000"/>
              </a:solidFill>
              <a:latin typeface="+mj-lt"/>
            </a:endParaRPr>
          </a:p>
          <a:p>
            <a:pPr marL="0" indent="0" algn="just">
              <a:buNone/>
            </a:pPr>
            <a:r>
              <a:rPr lang="fr-FR" sz="1800" b="1" dirty="0" smtClean="0">
                <a:solidFill>
                  <a:srgbClr val="FFFF33"/>
                </a:solidFill>
                <a:latin typeface="+mj-lt"/>
              </a:rPr>
              <a:t>A la compagnie CMA CGM et plus généralement aux armateurs :</a:t>
            </a:r>
          </a:p>
          <a:p>
            <a:pPr marL="0" indent="0" algn="just">
              <a:buNone/>
            </a:pPr>
            <a:r>
              <a:rPr lang="fr-FR" sz="1800" dirty="0" smtClean="0">
                <a:solidFill>
                  <a:srgbClr val="FFFF33"/>
                </a:solidFill>
                <a:latin typeface="+mj-lt"/>
              </a:rPr>
              <a:t>	</a:t>
            </a:r>
            <a:r>
              <a:rPr lang="fr-FR" sz="1600" dirty="0" smtClean="0">
                <a:solidFill>
                  <a:srgbClr val="FFFF33"/>
                </a:solidFill>
                <a:latin typeface="+mj-lt"/>
              </a:rPr>
              <a:t>2013-R-055 : </a:t>
            </a:r>
            <a:r>
              <a:rPr lang="fr-FR" sz="1400" dirty="0" smtClean="0">
                <a:solidFill>
                  <a:srgbClr val="FFFF33"/>
                </a:solidFill>
                <a:latin typeface="+mj-lt"/>
              </a:rPr>
              <a:t>de s’assurer que la documentation cartographique, notamment électronique et les instructions nautiques sont tenues à jour, étant souligné que le recours à cette documentation doit être fait avec le souci d’utiliser la meilleure source disponible dans la zone fréquentée.</a:t>
            </a:r>
          </a:p>
          <a:p>
            <a:pPr marL="0" indent="0" algn="just">
              <a:buNone/>
            </a:pPr>
            <a:endParaRPr lang="fr-FR" sz="800" dirty="0" smtClean="0">
              <a:solidFill>
                <a:srgbClr val="FFFF33"/>
              </a:solidFill>
              <a:latin typeface="+mj-lt"/>
            </a:endParaRPr>
          </a:p>
          <a:p>
            <a:pPr marL="0" indent="0" algn="just">
              <a:buNone/>
            </a:pPr>
            <a:r>
              <a:rPr lang="fr-FR" sz="1800" b="1" dirty="0" smtClean="0">
                <a:solidFill>
                  <a:srgbClr val="FFFF33"/>
                </a:solidFill>
                <a:latin typeface="+mj-lt"/>
              </a:rPr>
              <a:t>Au SHOM :</a:t>
            </a:r>
          </a:p>
          <a:p>
            <a:pPr marL="0" indent="0" algn="just">
              <a:buNone/>
            </a:pPr>
            <a:r>
              <a:rPr lang="fr-FR" sz="1800" dirty="0" smtClean="0">
                <a:solidFill>
                  <a:srgbClr val="FFFF33"/>
                </a:solidFill>
                <a:latin typeface="+mj-lt"/>
              </a:rPr>
              <a:t>	</a:t>
            </a:r>
            <a:r>
              <a:rPr lang="fr-FR" sz="1600" dirty="0" smtClean="0">
                <a:solidFill>
                  <a:srgbClr val="FFFF33"/>
                </a:solidFill>
                <a:latin typeface="+mj-lt"/>
              </a:rPr>
              <a:t>2013-R-056 : </a:t>
            </a:r>
            <a:r>
              <a:rPr lang="fr-FR" sz="1400" dirty="0" smtClean="0">
                <a:solidFill>
                  <a:srgbClr val="FFFF33"/>
                </a:solidFill>
                <a:latin typeface="+mj-lt"/>
              </a:rPr>
              <a:t>de rééditer la carte SHOM 6497 dans le système géodésique WGS 84</a:t>
            </a:r>
          </a:p>
          <a:p>
            <a:pPr marL="0" indent="0" algn="just">
              <a:buNone/>
            </a:pPr>
            <a:endParaRPr lang="fr-FR" sz="900" dirty="0" smtClean="0">
              <a:solidFill>
                <a:srgbClr val="FFFF33"/>
              </a:solidFill>
              <a:latin typeface="+mj-lt"/>
            </a:endParaRPr>
          </a:p>
          <a:p>
            <a:pPr marL="0" indent="0" algn="just">
              <a:buNone/>
            </a:pPr>
            <a:r>
              <a:rPr lang="fr-FR" sz="1800" b="1" dirty="0" smtClean="0">
                <a:solidFill>
                  <a:srgbClr val="FFFF33"/>
                </a:solidFill>
                <a:latin typeface="+mj-lt"/>
              </a:rPr>
              <a:t>A la compagnie CMA- CGM et aux armateurs des navires à passagers:</a:t>
            </a:r>
          </a:p>
          <a:p>
            <a:pPr marL="0" indent="0" algn="just">
              <a:buNone/>
            </a:pPr>
            <a:r>
              <a:rPr lang="fr-FR" sz="1600" dirty="0" smtClean="0">
                <a:solidFill>
                  <a:srgbClr val="FFFF33"/>
                </a:solidFill>
                <a:latin typeface="+mj-lt"/>
              </a:rPr>
              <a:t>	2013-R-057 : </a:t>
            </a:r>
            <a:r>
              <a:rPr lang="fr-FR" sz="1400" dirty="0" smtClean="0">
                <a:solidFill>
                  <a:srgbClr val="FFFF33"/>
                </a:solidFill>
                <a:latin typeface="+mj-lt"/>
              </a:rPr>
              <a:t>d’élaborer des procédures écrites pour  que soit préservée, en passerelle, la qualité de la veille et la concentration nécessaire à la pratique de la navigation, en particulier pendant les manœuvres et dans les zones de navigation délicates.</a:t>
            </a:r>
          </a:p>
          <a:p>
            <a:pPr marL="0" indent="0" algn="just">
              <a:buNone/>
            </a:pPr>
            <a:endParaRPr lang="fr-FR" sz="800" dirty="0" smtClean="0">
              <a:solidFill>
                <a:srgbClr val="FFFF33"/>
              </a:solidFill>
              <a:latin typeface="+mj-lt"/>
            </a:endParaRPr>
          </a:p>
          <a:p>
            <a:pPr marL="0" indent="0" algn="just">
              <a:buNone/>
            </a:pPr>
            <a:r>
              <a:rPr lang="fr-FR" sz="1800" b="1" dirty="0" smtClean="0">
                <a:solidFill>
                  <a:srgbClr val="FFFF33"/>
                </a:solidFill>
                <a:latin typeface="+mj-lt"/>
              </a:rPr>
              <a:t>Au Préfet des TAAF :</a:t>
            </a:r>
          </a:p>
          <a:p>
            <a:pPr marL="0" indent="0" algn="just">
              <a:buNone/>
            </a:pPr>
            <a:r>
              <a:rPr lang="fr-FR" sz="1800" dirty="0" smtClean="0">
                <a:solidFill>
                  <a:srgbClr val="FFFF33"/>
                </a:solidFill>
                <a:latin typeface="+mj-lt"/>
              </a:rPr>
              <a:t>	</a:t>
            </a:r>
            <a:r>
              <a:rPr lang="fr-FR" sz="1600" dirty="0" smtClean="0">
                <a:solidFill>
                  <a:srgbClr val="FFFF33"/>
                </a:solidFill>
                <a:latin typeface="+mj-lt"/>
              </a:rPr>
              <a:t>2013-R-058 : </a:t>
            </a:r>
            <a:r>
              <a:rPr lang="fr-FR" sz="1400" dirty="0" smtClean="0">
                <a:solidFill>
                  <a:srgbClr val="FFFF33"/>
                </a:solidFill>
                <a:latin typeface="+mj-lt"/>
              </a:rPr>
              <a:t>de coordonner l’expression de besoin en informations nautiques et en balisage dans les TAAF en liaison avec les acteurs maritimes concernés par la navigation dans ces zones.</a:t>
            </a:r>
          </a:p>
          <a:p>
            <a:pPr>
              <a:buNone/>
            </a:pPr>
            <a:endParaRPr lang="fr-FR" sz="1800" dirty="0" smtClean="0">
              <a:solidFill>
                <a:srgbClr val="FFFF33"/>
              </a:solidFill>
              <a:latin typeface="Garamond" pitchFamily="18" charset="0"/>
            </a:endParaRPr>
          </a:p>
          <a:p>
            <a:endParaRPr lang="fr-FR" dirty="0" smtClean="0"/>
          </a:p>
        </p:txBody>
      </p:sp>
      <p:sp>
        <p:nvSpPr>
          <p:cNvPr id="37892" name="Espace réservé du pied de page 4"/>
          <p:cNvSpPr>
            <a:spLocks noGrp="1"/>
          </p:cNvSpPr>
          <p:nvPr>
            <p:ph type="ftr" sz="quarter" idx="11"/>
          </p:nvPr>
        </p:nvSpPr>
        <p:spPr>
          <a:xfrm>
            <a:off x="2339975" y="6248400"/>
            <a:ext cx="46799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fr-FR" sz="1400" b="1" dirty="0">
              <a:solidFill>
                <a:schemeClr val="bg1"/>
              </a:solidFill>
              <a:latin typeface="Times New Roman" pitchFamily="18" charset="0"/>
            </a:endParaRPr>
          </a:p>
        </p:txBody>
      </p:sp>
      <p:sp>
        <p:nvSpPr>
          <p:cNvPr id="37893" name="Espace réservé du numéro de diapositive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AA9254C-1BCB-4F5C-A00C-2E1E2C0CBABC}" type="slidenum">
              <a:rPr lang="fr-FR" sz="1400" smtClean="0">
                <a:solidFill>
                  <a:schemeClr val="bg1"/>
                </a:solidFill>
                <a:latin typeface="Times New Roman" pitchFamily="18" charset="0"/>
              </a:rPr>
              <a:pPr eaLnBrk="1" hangingPunct="1"/>
              <a:t>32</a:t>
            </a:fld>
            <a:endParaRPr lang="fr-FR" sz="1400" smtClean="0">
              <a:solidFill>
                <a:schemeClr val="bg1"/>
              </a:solidFill>
              <a:latin typeface="Times New Roman" pitchFamily="18" charset="0"/>
            </a:endParaRPr>
          </a:p>
        </p:txBody>
      </p:sp>
      <p:pic>
        <p:nvPicPr>
          <p:cNvPr id="378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4617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3" end="13"/>
                                            </p:txEl>
                                          </p:spTgt>
                                        </p:tgtEl>
                                        <p:attrNameLst>
                                          <p:attrName>style.visibility</p:attrName>
                                        </p:attrNameLst>
                                      </p:cBhvr>
                                      <p:to>
                                        <p:strVal val="visible"/>
                                      </p:to>
                                    </p:set>
                                    <p:animEffect transition="in" filter="fade">
                                      <p:cBhvr>
                                        <p:cTn id="40"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332656"/>
            <a:ext cx="6192688" cy="443136"/>
          </a:xfrm>
        </p:spPr>
        <p:txBody>
          <a:bodyPr/>
          <a:lstStyle/>
          <a:p>
            <a:pPr>
              <a:defRPr/>
            </a:pPr>
            <a:r>
              <a:rPr lang="fr-FR" sz="2400" b="1" dirty="0" smtClean="0">
                <a:solidFill>
                  <a:srgbClr val="FF0000"/>
                </a:solidFill>
                <a:latin typeface="+mn-lt"/>
              </a:rPr>
              <a:t/>
            </a:r>
            <a:br>
              <a:rPr lang="fr-FR" sz="2400" b="1" dirty="0" smtClean="0">
                <a:solidFill>
                  <a:srgbClr val="FF0000"/>
                </a:solidFill>
                <a:latin typeface="+mn-lt"/>
              </a:rPr>
            </a:br>
            <a:r>
              <a:rPr lang="fr-FR" sz="2400" b="1" dirty="0" smtClean="0">
                <a:solidFill>
                  <a:srgbClr val="FF0000"/>
                </a:solidFill>
                <a:latin typeface="+mn-lt"/>
              </a:rPr>
              <a:t>Les enquêtes en matière de plaisance</a:t>
            </a:r>
            <a:r>
              <a:rPr lang="fr-FR" dirty="0">
                <a:latin typeface="Garamond" pitchFamily="18" charset="0"/>
              </a:rPr>
              <a:t/>
            </a:r>
            <a:br>
              <a:rPr lang="fr-FR" dirty="0">
                <a:latin typeface="Garamond" pitchFamily="18" charset="0"/>
              </a:rPr>
            </a:br>
            <a:endParaRPr lang="fr-FR" dirty="0"/>
          </a:p>
        </p:txBody>
      </p:sp>
      <p:sp>
        <p:nvSpPr>
          <p:cNvPr id="3" name="Espace réservé du contenu 2"/>
          <p:cNvSpPr>
            <a:spLocks noGrp="1"/>
          </p:cNvSpPr>
          <p:nvPr>
            <p:ph idx="1"/>
          </p:nvPr>
        </p:nvSpPr>
        <p:spPr>
          <a:xfrm>
            <a:off x="323528" y="908720"/>
            <a:ext cx="8568952" cy="5328592"/>
          </a:xfrm>
        </p:spPr>
        <p:txBody>
          <a:bodyPr/>
          <a:lstStyle/>
          <a:p>
            <a:pPr>
              <a:tabLst>
                <a:tab pos="2692400" algn="l"/>
              </a:tabLst>
            </a:pPr>
            <a:endParaRPr lang="fr-FR" sz="800" dirty="0" smtClean="0">
              <a:solidFill>
                <a:srgbClr val="FFFF33"/>
              </a:solidFill>
              <a:latin typeface="Garamond" pitchFamily="18" charset="0"/>
            </a:endParaRPr>
          </a:p>
          <a:p>
            <a:pPr marL="0" indent="0">
              <a:buNone/>
            </a:pPr>
            <a:endParaRPr lang="fr-FR" sz="2000" b="1" i="1" dirty="0" smtClean="0">
              <a:solidFill>
                <a:schemeClr val="tx1"/>
              </a:solidFill>
            </a:endParaRPr>
          </a:p>
          <a:p>
            <a:pPr marL="0" indent="0">
              <a:buNone/>
            </a:pPr>
            <a:endParaRPr lang="fr-FR" sz="800" b="1" i="1" dirty="0" smtClean="0">
              <a:solidFill>
                <a:srgbClr val="FF0000"/>
              </a:solidFill>
              <a:latin typeface="+mj-lt"/>
            </a:endParaRPr>
          </a:p>
          <a:p>
            <a:pPr>
              <a:buNone/>
            </a:pPr>
            <a:r>
              <a:rPr lang="fr-FR" sz="1800" dirty="0" smtClean="0">
                <a:solidFill>
                  <a:srgbClr val="FFFF33"/>
                </a:solidFill>
                <a:latin typeface="Garamond" pitchFamily="18" charset="0"/>
              </a:rPr>
              <a:t>Pour l’instant, uniquement la plaisance professionnelle ou la grande plaisance</a:t>
            </a:r>
          </a:p>
          <a:p>
            <a:pPr>
              <a:buNone/>
            </a:pPr>
            <a:endParaRPr lang="fr-FR" sz="1800" dirty="0">
              <a:solidFill>
                <a:srgbClr val="FFFF33"/>
              </a:solidFill>
              <a:latin typeface="Garamond" pitchFamily="18" charset="0"/>
            </a:endParaRPr>
          </a:p>
          <a:p>
            <a:pPr>
              <a:buNone/>
            </a:pPr>
            <a:r>
              <a:rPr lang="fr-FR" sz="1800" dirty="0" smtClean="0">
                <a:solidFill>
                  <a:srgbClr val="FFFF33"/>
                </a:solidFill>
                <a:latin typeface="Garamond" pitchFamily="18" charset="0"/>
              </a:rPr>
              <a:t>Trois exemples :</a:t>
            </a:r>
          </a:p>
          <a:p>
            <a:r>
              <a:rPr lang="fr-FR" sz="1800" dirty="0" smtClean="0">
                <a:solidFill>
                  <a:srgbClr val="FFFF33"/>
                </a:solidFill>
                <a:latin typeface="Garamond" pitchFamily="18" charset="0"/>
              </a:rPr>
              <a:t>Rupture du mât à bord du catamaran de grande plaisance ALLURES en juin 2011 ( enquête conjointe avec les autorités du Luxembourg). Une victime.</a:t>
            </a:r>
          </a:p>
          <a:p>
            <a:endParaRPr lang="fr-FR" sz="1800" dirty="0">
              <a:solidFill>
                <a:srgbClr val="FFFF33"/>
              </a:solidFill>
              <a:latin typeface="Garamond" pitchFamily="18" charset="0"/>
            </a:endParaRPr>
          </a:p>
          <a:p>
            <a:r>
              <a:rPr lang="fr-FR" sz="1800" dirty="0">
                <a:solidFill>
                  <a:srgbClr val="FFFF33"/>
                </a:solidFill>
                <a:latin typeface="Garamond" pitchFamily="18" charset="0"/>
              </a:rPr>
              <a:t>D</a:t>
            </a:r>
            <a:r>
              <a:rPr lang="fr-FR" sz="1800" dirty="0" smtClean="0">
                <a:solidFill>
                  <a:srgbClr val="FFFF33"/>
                </a:solidFill>
                <a:latin typeface="Garamond" pitchFamily="18" charset="0"/>
              </a:rPr>
              <a:t>émâtage du catamaran de grande plaisance MOUSETRAP, le 27 mars 2013 à 660 milles dans le nord-est de Saint-Martin (une victime).</a:t>
            </a:r>
          </a:p>
          <a:p>
            <a:endParaRPr lang="fr-FR" dirty="0" smtClean="0"/>
          </a:p>
        </p:txBody>
      </p:sp>
      <p:sp>
        <p:nvSpPr>
          <p:cNvPr id="37892" name="Espace réservé du pied de page 4"/>
          <p:cNvSpPr>
            <a:spLocks noGrp="1"/>
          </p:cNvSpPr>
          <p:nvPr>
            <p:ph type="ftr" sz="quarter" idx="11"/>
          </p:nvPr>
        </p:nvSpPr>
        <p:spPr>
          <a:xfrm>
            <a:off x="2339975" y="6248400"/>
            <a:ext cx="46799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fr-FR" sz="1400" b="1" dirty="0">
              <a:solidFill>
                <a:schemeClr val="bg1"/>
              </a:solidFill>
              <a:latin typeface="Times New Roman" pitchFamily="18" charset="0"/>
            </a:endParaRPr>
          </a:p>
        </p:txBody>
      </p:sp>
      <p:sp>
        <p:nvSpPr>
          <p:cNvPr id="37893" name="Espace réservé du numéro de diapositive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AA9254C-1BCB-4F5C-A00C-2E1E2C0CBABC}" type="slidenum">
              <a:rPr lang="fr-FR" sz="1400" smtClean="0">
                <a:solidFill>
                  <a:schemeClr val="bg1"/>
                </a:solidFill>
                <a:latin typeface="Times New Roman" pitchFamily="18" charset="0"/>
              </a:rPr>
              <a:pPr eaLnBrk="1" hangingPunct="1"/>
              <a:t>33</a:t>
            </a:fld>
            <a:endParaRPr lang="fr-FR" sz="1400" smtClean="0">
              <a:solidFill>
                <a:schemeClr val="bg1"/>
              </a:solidFill>
              <a:latin typeface="Times New Roman" pitchFamily="18" charset="0"/>
            </a:endParaRPr>
          </a:p>
        </p:txBody>
      </p:sp>
      <p:pic>
        <p:nvPicPr>
          <p:cNvPr id="378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4617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08731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332656"/>
            <a:ext cx="6192688" cy="443136"/>
          </a:xfrm>
        </p:spPr>
        <p:txBody>
          <a:bodyPr/>
          <a:lstStyle/>
          <a:p>
            <a:pPr>
              <a:defRPr/>
            </a:pPr>
            <a:r>
              <a:rPr lang="fr-FR" sz="2400" b="1" dirty="0" smtClean="0">
                <a:solidFill>
                  <a:srgbClr val="FF0000"/>
                </a:solidFill>
                <a:latin typeface="+mn-lt"/>
              </a:rPr>
              <a:t/>
            </a:r>
            <a:br>
              <a:rPr lang="fr-FR" sz="2400" b="1" dirty="0" smtClean="0">
                <a:solidFill>
                  <a:srgbClr val="FF0000"/>
                </a:solidFill>
                <a:latin typeface="+mn-lt"/>
              </a:rPr>
            </a:br>
            <a:r>
              <a:rPr lang="fr-FR" sz="2400" b="1" dirty="0" smtClean="0">
                <a:solidFill>
                  <a:srgbClr val="FF0000"/>
                </a:solidFill>
                <a:latin typeface="+mn-lt"/>
              </a:rPr>
              <a:t>Les enquêtes en matière de plaisance</a:t>
            </a:r>
            <a:r>
              <a:rPr lang="fr-FR" dirty="0">
                <a:latin typeface="Garamond" pitchFamily="18" charset="0"/>
              </a:rPr>
              <a:t/>
            </a:r>
            <a:br>
              <a:rPr lang="fr-FR" dirty="0">
                <a:latin typeface="Garamond" pitchFamily="18" charset="0"/>
              </a:rPr>
            </a:br>
            <a:endParaRPr lang="fr-FR" dirty="0"/>
          </a:p>
        </p:txBody>
      </p:sp>
      <p:sp>
        <p:nvSpPr>
          <p:cNvPr id="3" name="Espace réservé du contenu 2"/>
          <p:cNvSpPr>
            <a:spLocks noGrp="1"/>
          </p:cNvSpPr>
          <p:nvPr>
            <p:ph idx="1"/>
          </p:nvPr>
        </p:nvSpPr>
        <p:spPr>
          <a:xfrm>
            <a:off x="323528" y="908720"/>
            <a:ext cx="8568952" cy="5328592"/>
          </a:xfrm>
        </p:spPr>
        <p:txBody>
          <a:bodyPr/>
          <a:lstStyle/>
          <a:p>
            <a:pPr>
              <a:tabLst>
                <a:tab pos="2692400" algn="l"/>
              </a:tabLst>
            </a:pPr>
            <a:endParaRPr lang="fr-FR" sz="800" dirty="0" smtClean="0">
              <a:solidFill>
                <a:srgbClr val="FFFF33"/>
              </a:solidFill>
              <a:latin typeface="Garamond" pitchFamily="18" charset="0"/>
            </a:endParaRPr>
          </a:p>
          <a:p>
            <a:pPr marL="0" indent="0">
              <a:buNone/>
            </a:pPr>
            <a:r>
              <a:rPr lang="fr-FR" sz="1100" b="1" i="1" dirty="0">
                <a:solidFill>
                  <a:schemeClr val="tx1"/>
                </a:solidFill>
              </a:rPr>
              <a:t>6.4 Conclusion  </a:t>
            </a:r>
          </a:p>
          <a:p>
            <a:pPr marL="0" indent="0">
              <a:buNone/>
            </a:pPr>
            <a:r>
              <a:rPr lang="fr-FR" sz="1100" b="1" i="1" dirty="0">
                <a:solidFill>
                  <a:schemeClr val="tx1"/>
                </a:solidFill>
              </a:rPr>
              <a:t>Le paramètre « usure », que le capitaine et les chantiers de maintenance ne pouvaient pas mesurer, et une marge de sécurité moins importante que ne le laissaient supposer les indications fournies par les jauges, constituent les facteurs qui ont vraisemblablement créé les conditions favorables à la rupture du mât, au moment de l’impact avec une vague de grande hauteur dans une mer croisée.  </a:t>
            </a:r>
          </a:p>
          <a:p>
            <a:pPr marL="0" indent="0">
              <a:buNone/>
            </a:pPr>
            <a:r>
              <a:rPr lang="fr-FR" sz="1100" b="1" i="1" dirty="0">
                <a:solidFill>
                  <a:schemeClr val="tx1"/>
                </a:solidFill>
              </a:rPr>
              <a:t>La conduite du navire était conforme aux usages tant que le navire évoluait dans une zone relativement abritée. Un cap de 50 à 60° du vent apparent aurait néanmoins été plus sûr. </a:t>
            </a:r>
            <a:endParaRPr lang="fr-FR" sz="1100" b="1" i="1" dirty="0" smtClean="0">
              <a:solidFill>
                <a:schemeClr val="tx1"/>
              </a:solidFill>
            </a:endParaRPr>
          </a:p>
          <a:p>
            <a:pPr marL="0" indent="0">
              <a:buNone/>
            </a:pPr>
            <a:endParaRPr lang="fr-FR" sz="1100" b="1" i="1" dirty="0">
              <a:solidFill>
                <a:schemeClr val="tx1"/>
              </a:solidFill>
            </a:endParaRPr>
          </a:p>
          <a:p>
            <a:pPr marL="0" indent="0">
              <a:buNone/>
            </a:pPr>
            <a:endParaRPr lang="fr-FR" sz="1100" b="1" i="1" dirty="0" smtClean="0">
              <a:solidFill>
                <a:schemeClr val="tx1"/>
              </a:solidFill>
            </a:endParaRPr>
          </a:p>
          <a:p>
            <a:pPr marL="0" indent="0">
              <a:buNone/>
            </a:pPr>
            <a:endParaRPr lang="fr-FR" sz="1100" b="1" i="1" dirty="0">
              <a:solidFill>
                <a:schemeClr val="tx1"/>
              </a:solidFill>
            </a:endParaRPr>
          </a:p>
          <a:p>
            <a:pPr marL="0" indent="0">
              <a:buNone/>
            </a:pPr>
            <a:r>
              <a:rPr lang="fr-FR" sz="1100" b="1" i="1" dirty="0" smtClean="0">
                <a:solidFill>
                  <a:schemeClr val="tx1"/>
                </a:solidFill>
              </a:rPr>
              <a:t>7 </a:t>
            </a:r>
            <a:r>
              <a:rPr lang="fr-FR" sz="1100" b="1" i="1" dirty="0">
                <a:solidFill>
                  <a:schemeClr val="tx1"/>
                </a:solidFill>
              </a:rPr>
              <a:t>RECOMMANDATIONS  </a:t>
            </a:r>
          </a:p>
          <a:p>
            <a:pPr marL="0" indent="0">
              <a:buNone/>
            </a:pPr>
            <a:r>
              <a:rPr lang="fr-FR" sz="1100" b="1" i="1" dirty="0">
                <a:solidFill>
                  <a:schemeClr val="tx1"/>
                </a:solidFill>
              </a:rPr>
              <a:t>Le </a:t>
            </a:r>
            <a:r>
              <a:rPr lang="fr-FR" sz="1100" b="1" i="1" dirty="0" err="1">
                <a:solidFill>
                  <a:schemeClr val="tx1"/>
                </a:solidFill>
              </a:rPr>
              <a:t>BEAmer</a:t>
            </a:r>
            <a:r>
              <a:rPr lang="fr-FR" sz="1100" b="1" i="1" dirty="0">
                <a:solidFill>
                  <a:schemeClr val="tx1"/>
                </a:solidFill>
              </a:rPr>
              <a:t> recommande :  </a:t>
            </a:r>
          </a:p>
          <a:p>
            <a:pPr marL="0" indent="0">
              <a:buNone/>
            </a:pPr>
            <a:r>
              <a:rPr lang="fr-FR" sz="1100" b="1" i="1" dirty="0">
                <a:solidFill>
                  <a:schemeClr val="tx1"/>
                </a:solidFill>
              </a:rPr>
              <a:t>aux concepteurs de yachts de grande plaisance :  </a:t>
            </a:r>
          </a:p>
          <a:p>
            <a:pPr marL="0" indent="0">
              <a:buNone/>
            </a:pPr>
            <a:r>
              <a:rPr lang="fr-FR" sz="1100" b="1" i="1" dirty="0">
                <a:solidFill>
                  <a:schemeClr val="tx1"/>
                </a:solidFill>
              </a:rPr>
              <a:t>7.1  d’établir une corrélation entre les tensions mesurables du gréement et le risque de rupture du mât, et donner des consignes de conduite (tensions limites et voilure) offrant une marge de sécurité suffisante. Ces aides à la décision ne se substitueraient pas pour autant au sens marin des équipages chargés de la conduite de navires performants ;  </a:t>
            </a:r>
          </a:p>
          <a:p>
            <a:pPr marL="0" indent="0">
              <a:buNone/>
            </a:pPr>
            <a:r>
              <a:rPr lang="fr-FR" sz="1100" b="1" i="1" dirty="0">
                <a:solidFill>
                  <a:schemeClr val="tx1"/>
                </a:solidFill>
              </a:rPr>
              <a:t>7.2  d’étudier les phénomènes de vieillissement des matériaux et de les intégrer aux abaques d’aide à la décision ;  </a:t>
            </a:r>
          </a:p>
          <a:p>
            <a:pPr marL="0" indent="0">
              <a:buNone/>
            </a:pPr>
            <a:r>
              <a:rPr lang="fr-FR" sz="1100" b="1" i="1" dirty="0">
                <a:solidFill>
                  <a:schemeClr val="tx1"/>
                </a:solidFill>
              </a:rPr>
              <a:t>7.3  d’établir des protocoles de maintenance des mâts et de les mettre à la disposition du bord à la livraison du bateau (par exemple, à l’aide du Guide réalisé par le MCA : Large Yachts – </a:t>
            </a:r>
            <a:r>
              <a:rPr lang="fr-FR" sz="1100" b="1" i="1" dirty="0" err="1">
                <a:solidFill>
                  <a:schemeClr val="tx1"/>
                </a:solidFill>
              </a:rPr>
              <a:t>Examination</a:t>
            </a:r>
            <a:r>
              <a:rPr lang="fr-FR" sz="1100" b="1" i="1" dirty="0">
                <a:solidFill>
                  <a:schemeClr val="tx1"/>
                </a:solidFill>
              </a:rPr>
              <a:t> of </a:t>
            </a:r>
            <a:r>
              <a:rPr lang="fr-FR" sz="1100" b="1" i="1" dirty="0" err="1">
                <a:solidFill>
                  <a:schemeClr val="tx1"/>
                </a:solidFill>
              </a:rPr>
              <a:t>carbon</a:t>
            </a:r>
            <a:r>
              <a:rPr lang="fr-FR" sz="1100" b="1" i="1" dirty="0">
                <a:solidFill>
                  <a:schemeClr val="tx1"/>
                </a:solidFill>
              </a:rPr>
              <a:t> fibre </a:t>
            </a:r>
            <a:r>
              <a:rPr lang="fr-FR" sz="1100" b="1" i="1" dirty="0" err="1">
                <a:solidFill>
                  <a:schemeClr val="tx1"/>
                </a:solidFill>
              </a:rPr>
              <a:t>masts</a:t>
            </a:r>
            <a:r>
              <a:rPr lang="fr-FR" sz="1100" b="1" i="1" dirty="0">
                <a:solidFill>
                  <a:schemeClr val="tx1"/>
                </a:solidFill>
              </a:rPr>
              <a:t> and </a:t>
            </a:r>
            <a:r>
              <a:rPr lang="fr-FR" sz="1100" b="1" i="1" dirty="0" err="1">
                <a:solidFill>
                  <a:schemeClr val="tx1"/>
                </a:solidFill>
              </a:rPr>
              <a:t>spars</a:t>
            </a:r>
            <a:r>
              <a:rPr lang="fr-FR" sz="1100" b="1" i="1" dirty="0">
                <a:solidFill>
                  <a:schemeClr val="tx1"/>
                </a:solidFill>
              </a:rPr>
              <a:t>).  </a:t>
            </a:r>
          </a:p>
          <a:p>
            <a:pPr marL="0" indent="0">
              <a:buNone/>
            </a:pPr>
            <a:r>
              <a:rPr lang="fr-FR" sz="1100" b="1" i="1" dirty="0">
                <a:solidFill>
                  <a:schemeClr val="tx1"/>
                </a:solidFill>
              </a:rPr>
              <a:t> aux propriétaires et capitaines :  </a:t>
            </a:r>
          </a:p>
          <a:p>
            <a:pPr marL="0" indent="0">
              <a:buNone/>
            </a:pPr>
            <a:r>
              <a:rPr lang="fr-FR" sz="1100" b="1" i="1" dirty="0">
                <a:solidFill>
                  <a:schemeClr val="tx1"/>
                </a:solidFill>
              </a:rPr>
              <a:t>7.4  de procéder à un contrôle annuel complet du navire lorsque celui-ci est soumis à des conditions sévères d’utilisation.  </a:t>
            </a:r>
          </a:p>
          <a:p>
            <a:pPr marL="0" indent="0">
              <a:buNone/>
            </a:pPr>
            <a:r>
              <a:rPr lang="fr-FR" sz="1100" b="1" i="1" dirty="0">
                <a:solidFill>
                  <a:schemeClr val="tx1"/>
                </a:solidFill>
              </a:rPr>
              <a:t>7.5 d’effectuer un essai en mer sous voiles, avec le seul équipage, à l’issue du contrôle annuel, avant de passer en mode charter.</a:t>
            </a:r>
            <a:endParaRPr lang="fr-FR" sz="1100" b="1" i="1" dirty="0" smtClean="0">
              <a:solidFill>
                <a:schemeClr val="tx1"/>
              </a:solidFill>
            </a:endParaRPr>
          </a:p>
          <a:p>
            <a:pPr marL="0" indent="0">
              <a:buNone/>
            </a:pPr>
            <a:endParaRPr lang="fr-FR" sz="800" b="1" i="1" dirty="0" smtClean="0">
              <a:solidFill>
                <a:srgbClr val="FF0000"/>
              </a:solidFill>
              <a:latin typeface="+mj-lt"/>
            </a:endParaRPr>
          </a:p>
          <a:p>
            <a:pPr marL="0" indent="0">
              <a:buNone/>
            </a:pPr>
            <a:endParaRPr lang="fr-FR" sz="1100" dirty="0" smtClean="0"/>
          </a:p>
        </p:txBody>
      </p:sp>
      <p:sp>
        <p:nvSpPr>
          <p:cNvPr id="37892" name="Espace réservé du pied de page 4"/>
          <p:cNvSpPr>
            <a:spLocks noGrp="1"/>
          </p:cNvSpPr>
          <p:nvPr>
            <p:ph type="ftr" sz="quarter" idx="11"/>
          </p:nvPr>
        </p:nvSpPr>
        <p:spPr>
          <a:xfrm>
            <a:off x="2339975" y="6248400"/>
            <a:ext cx="46799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fr-FR" sz="1400" b="1" dirty="0">
              <a:solidFill>
                <a:schemeClr val="bg1"/>
              </a:solidFill>
              <a:latin typeface="Times New Roman" pitchFamily="18" charset="0"/>
            </a:endParaRPr>
          </a:p>
        </p:txBody>
      </p:sp>
      <p:sp>
        <p:nvSpPr>
          <p:cNvPr id="37893" name="Espace réservé du numéro de diapositive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AA9254C-1BCB-4F5C-A00C-2E1E2C0CBABC}" type="slidenum">
              <a:rPr lang="fr-FR" sz="1400" smtClean="0">
                <a:solidFill>
                  <a:schemeClr val="bg1"/>
                </a:solidFill>
                <a:latin typeface="Times New Roman" pitchFamily="18" charset="0"/>
              </a:rPr>
              <a:pPr eaLnBrk="1" hangingPunct="1"/>
              <a:t>34</a:t>
            </a:fld>
            <a:endParaRPr lang="fr-FR" sz="1400" smtClean="0">
              <a:solidFill>
                <a:schemeClr val="bg1"/>
              </a:solidFill>
              <a:latin typeface="Times New Roman" pitchFamily="18" charset="0"/>
            </a:endParaRPr>
          </a:p>
        </p:txBody>
      </p:sp>
      <p:pic>
        <p:nvPicPr>
          <p:cNvPr id="378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4617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97175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332656"/>
            <a:ext cx="6192688" cy="443136"/>
          </a:xfrm>
        </p:spPr>
        <p:txBody>
          <a:bodyPr/>
          <a:lstStyle/>
          <a:p>
            <a:pPr>
              <a:defRPr/>
            </a:pPr>
            <a:r>
              <a:rPr lang="fr-FR" sz="2400" b="1" dirty="0" smtClean="0">
                <a:solidFill>
                  <a:srgbClr val="FF0000"/>
                </a:solidFill>
                <a:latin typeface="+mn-lt"/>
              </a:rPr>
              <a:t/>
            </a:r>
            <a:br>
              <a:rPr lang="fr-FR" sz="2400" b="1" dirty="0" smtClean="0">
                <a:solidFill>
                  <a:srgbClr val="FF0000"/>
                </a:solidFill>
                <a:latin typeface="+mn-lt"/>
              </a:rPr>
            </a:br>
            <a:r>
              <a:rPr lang="fr-FR" sz="2400" b="1" dirty="0" smtClean="0">
                <a:solidFill>
                  <a:srgbClr val="FF0000"/>
                </a:solidFill>
                <a:latin typeface="+mn-lt"/>
              </a:rPr>
              <a:t>MOUSETRAP</a:t>
            </a:r>
            <a:r>
              <a:rPr lang="fr-FR" dirty="0">
                <a:latin typeface="Garamond" pitchFamily="18" charset="0"/>
              </a:rPr>
              <a:t/>
            </a:r>
            <a:br>
              <a:rPr lang="fr-FR" dirty="0">
                <a:latin typeface="Garamond" pitchFamily="18" charset="0"/>
              </a:rPr>
            </a:br>
            <a:endParaRPr lang="fr-FR" dirty="0"/>
          </a:p>
        </p:txBody>
      </p:sp>
      <p:sp>
        <p:nvSpPr>
          <p:cNvPr id="3" name="Espace réservé du contenu 2"/>
          <p:cNvSpPr>
            <a:spLocks noGrp="1"/>
          </p:cNvSpPr>
          <p:nvPr>
            <p:ph idx="1"/>
          </p:nvPr>
        </p:nvSpPr>
        <p:spPr>
          <a:xfrm>
            <a:off x="323528" y="908720"/>
            <a:ext cx="8568952" cy="5328592"/>
          </a:xfrm>
        </p:spPr>
        <p:txBody>
          <a:bodyPr/>
          <a:lstStyle/>
          <a:p>
            <a:pPr>
              <a:tabLst>
                <a:tab pos="2692400" algn="l"/>
              </a:tabLst>
            </a:pPr>
            <a:endParaRPr lang="fr-FR" sz="800" dirty="0" smtClean="0">
              <a:solidFill>
                <a:srgbClr val="FFFF33"/>
              </a:solidFill>
              <a:latin typeface="Garamond" pitchFamily="18" charset="0"/>
            </a:endParaRPr>
          </a:p>
          <a:p>
            <a:pPr marL="0" indent="0">
              <a:buNone/>
            </a:pPr>
            <a:r>
              <a:rPr lang="fr-FR" sz="1100" b="1" i="1" dirty="0" smtClean="0">
                <a:solidFill>
                  <a:schemeClr val="tx1"/>
                </a:solidFill>
              </a:rPr>
              <a:t>Dans le cas du MOUSETRAP, il  n’a pas été possible de déterminer la cause de l’avarie ( l’équipage et le chantier se rejetant la faute et le BEA étant incapable de déterminer le vent apparent au moment de l’accident, par faute de données fiables sur l’allure et la vitesse du navire ainsi que sur  le vent réel).</a:t>
            </a:r>
          </a:p>
          <a:p>
            <a:pPr marL="0" indent="0">
              <a:buNone/>
            </a:pPr>
            <a:endParaRPr lang="fr-FR" sz="1100" b="1" i="1" dirty="0">
              <a:solidFill>
                <a:schemeClr val="tx1"/>
              </a:solidFill>
            </a:endParaRPr>
          </a:p>
          <a:p>
            <a:pPr marL="0" indent="0">
              <a:buNone/>
            </a:pPr>
            <a:endParaRPr lang="fr-FR" sz="1100" b="1" i="1" dirty="0" smtClean="0">
              <a:solidFill>
                <a:schemeClr val="tx1"/>
              </a:solidFill>
            </a:endParaRPr>
          </a:p>
          <a:p>
            <a:pPr marL="0" indent="0">
              <a:buNone/>
            </a:pPr>
            <a:r>
              <a:rPr lang="fr-FR" sz="1100" b="1" i="1" dirty="0" smtClean="0">
                <a:solidFill>
                  <a:schemeClr val="tx1"/>
                </a:solidFill>
              </a:rPr>
              <a:t>Recommandation  </a:t>
            </a:r>
          </a:p>
          <a:p>
            <a:pPr marL="0" indent="0">
              <a:buNone/>
            </a:pPr>
            <a:endParaRPr lang="fr-FR" sz="1100" b="1" i="1" dirty="0">
              <a:solidFill>
                <a:schemeClr val="tx1"/>
              </a:solidFill>
            </a:endParaRPr>
          </a:p>
          <a:p>
            <a:pPr marL="0" indent="0">
              <a:buNone/>
            </a:pPr>
            <a:r>
              <a:rPr lang="fr-FR" sz="1100" b="1" i="1" dirty="0">
                <a:solidFill>
                  <a:schemeClr val="tx1"/>
                </a:solidFill>
              </a:rPr>
              <a:t> Le </a:t>
            </a:r>
            <a:r>
              <a:rPr lang="fr-FR" sz="1100" b="1" i="1" dirty="0" err="1">
                <a:solidFill>
                  <a:schemeClr val="tx1"/>
                </a:solidFill>
              </a:rPr>
              <a:t>BEAmer</a:t>
            </a:r>
            <a:r>
              <a:rPr lang="fr-FR" sz="1100" b="1" i="1" dirty="0">
                <a:solidFill>
                  <a:schemeClr val="tx1"/>
                </a:solidFill>
              </a:rPr>
              <a:t> recommande :  </a:t>
            </a:r>
            <a:endParaRPr lang="fr-FR" sz="1100" b="1" i="1" dirty="0" smtClean="0">
              <a:solidFill>
                <a:schemeClr val="tx1"/>
              </a:solidFill>
            </a:endParaRPr>
          </a:p>
          <a:p>
            <a:pPr marL="0" indent="0">
              <a:buNone/>
            </a:pPr>
            <a:endParaRPr lang="fr-FR" sz="1100" b="1" i="1" dirty="0">
              <a:solidFill>
                <a:schemeClr val="tx1"/>
              </a:solidFill>
            </a:endParaRPr>
          </a:p>
          <a:p>
            <a:pPr marL="0" indent="0">
              <a:buNone/>
            </a:pPr>
            <a:r>
              <a:rPr lang="fr-FR" sz="1100" b="1" i="1" dirty="0">
                <a:solidFill>
                  <a:schemeClr val="tx1"/>
                </a:solidFill>
              </a:rPr>
              <a:t>à la MCA et à l’administration maritime française chargée de la sécurité des navires :  </a:t>
            </a:r>
          </a:p>
          <a:p>
            <a:pPr marL="0" indent="0">
              <a:buNone/>
            </a:pPr>
            <a:r>
              <a:rPr lang="fr-FR" sz="1100" b="1" i="1" dirty="0">
                <a:solidFill>
                  <a:schemeClr val="tx1"/>
                </a:solidFill>
              </a:rPr>
              <a:t>1 2014-R-020 : dans le cadre </a:t>
            </a:r>
            <a:r>
              <a:rPr lang="fr-FR" sz="1100" b="1" i="1" dirty="0" err="1">
                <a:solidFill>
                  <a:schemeClr val="tx1"/>
                </a:solidFill>
              </a:rPr>
              <a:t>d‟une</a:t>
            </a:r>
            <a:r>
              <a:rPr lang="fr-FR" sz="1100" b="1" i="1" dirty="0">
                <a:solidFill>
                  <a:schemeClr val="tx1"/>
                </a:solidFill>
              </a:rPr>
              <a:t> évolution du LY3 (The Large Commercial Yacht Code élaboré sous </a:t>
            </a:r>
            <a:r>
              <a:rPr lang="fr-FR" sz="1100" b="1" i="1" dirty="0" err="1">
                <a:solidFill>
                  <a:schemeClr val="tx1"/>
                </a:solidFill>
              </a:rPr>
              <a:t>l‟autorité</a:t>
            </a:r>
            <a:r>
              <a:rPr lang="fr-FR" sz="1100" b="1" i="1" dirty="0">
                <a:solidFill>
                  <a:schemeClr val="tx1"/>
                </a:solidFill>
              </a:rPr>
              <a:t> de la MCA) et de la division 242 (élaborée par </a:t>
            </a:r>
            <a:r>
              <a:rPr lang="fr-FR" sz="1100" b="1" i="1" dirty="0" err="1">
                <a:solidFill>
                  <a:schemeClr val="tx1"/>
                </a:solidFill>
              </a:rPr>
              <a:t>l‟administration</a:t>
            </a:r>
            <a:r>
              <a:rPr lang="fr-FR" sz="1100" b="1" i="1" dirty="0">
                <a:solidFill>
                  <a:schemeClr val="tx1"/>
                </a:solidFill>
              </a:rPr>
              <a:t> maritime française) de prévoir </a:t>
            </a:r>
            <a:r>
              <a:rPr lang="fr-FR" sz="1100" b="1" i="1" dirty="0" err="1">
                <a:solidFill>
                  <a:schemeClr val="tx1"/>
                </a:solidFill>
              </a:rPr>
              <a:t>l‟obligation</a:t>
            </a:r>
            <a:r>
              <a:rPr lang="fr-FR" sz="1100" b="1" i="1" dirty="0">
                <a:solidFill>
                  <a:schemeClr val="tx1"/>
                </a:solidFill>
              </a:rPr>
              <a:t> </a:t>
            </a:r>
            <a:r>
              <a:rPr lang="fr-FR" sz="1100" b="1" i="1" dirty="0" err="1">
                <a:solidFill>
                  <a:schemeClr val="tx1"/>
                </a:solidFill>
              </a:rPr>
              <a:t>d‟emport</a:t>
            </a:r>
            <a:r>
              <a:rPr lang="fr-FR" sz="1100" b="1" i="1" dirty="0">
                <a:solidFill>
                  <a:schemeClr val="tx1"/>
                </a:solidFill>
              </a:rPr>
              <a:t> </a:t>
            </a:r>
            <a:r>
              <a:rPr lang="fr-FR" sz="1100" b="1" i="1" dirty="0" err="1">
                <a:solidFill>
                  <a:schemeClr val="tx1"/>
                </a:solidFill>
              </a:rPr>
              <a:t>d‟enregistreurs</a:t>
            </a:r>
            <a:r>
              <a:rPr lang="fr-FR" sz="1100" b="1" i="1" dirty="0">
                <a:solidFill>
                  <a:schemeClr val="tx1"/>
                </a:solidFill>
              </a:rPr>
              <a:t> simplifiés de données du voyage aux yachts de grande plaisance.</a:t>
            </a:r>
          </a:p>
          <a:p>
            <a:pPr marL="0" indent="0">
              <a:buNone/>
            </a:pPr>
            <a:endParaRPr lang="fr-FR" sz="1100" b="1" i="1" dirty="0" smtClean="0">
              <a:solidFill>
                <a:schemeClr val="tx1"/>
              </a:solidFill>
            </a:endParaRPr>
          </a:p>
          <a:p>
            <a:pPr marL="0" indent="0">
              <a:buNone/>
            </a:pPr>
            <a:endParaRPr lang="fr-FR" sz="1100" b="1" i="1" dirty="0">
              <a:solidFill>
                <a:schemeClr val="tx1"/>
              </a:solidFill>
            </a:endParaRPr>
          </a:p>
          <a:p>
            <a:pPr marL="0" indent="0">
              <a:buNone/>
            </a:pPr>
            <a:endParaRPr lang="fr-FR" sz="800" b="1" i="1" dirty="0" smtClean="0">
              <a:solidFill>
                <a:srgbClr val="FF0000"/>
              </a:solidFill>
              <a:latin typeface="+mj-lt"/>
            </a:endParaRPr>
          </a:p>
          <a:p>
            <a:pPr marL="0" indent="0">
              <a:buNone/>
            </a:pPr>
            <a:endParaRPr lang="fr-FR" sz="1100" dirty="0" smtClean="0"/>
          </a:p>
        </p:txBody>
      </p:sp>
      <p:sp>
        <p:nvSpPr>
          <p:cNvPr id="37892" name="Espace réservé du pied de page 4"/>
          <p:cNvSpPr>
            <a:spLocks noGrp="1"/>
          </p:cNvSpPr>
          <p:nvPr>
            <p:ph type="ftr" sz="quarter" idx="11"/>
          </p:nvPr>
        </p:nvSpPr>
        <p:spPr>
          <a:xfrm>
            <a:off x="2339975" y="6248400"/>
            <a:ext cx="46799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fr-FR" sz="1400" b="1" dirty="0">
              <a:solidFill>
                <a:schemeClr val="bg1"/>
              </a:solidFill>
              <a:latin typeface="Times New Roman" pitchFamily="18" charset="0"/>
            </a:endParaRPr>
          </a:p>
        </p:txBody>
      </p:sp>
      <p:sp>
        <p:nvSpPr>
          <p:cNvPr id="37893" name="Espace réservé du numéro de diapositive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AA9254C-1BCB-4F5C-A00C-2E1E2C0CBABC}" type="slidenum">
              <a:rPr lang="fr-FR" sz="1400" smtClean="0">
                <a:solidFill>
                  <a:schemeClr val="bg1"/>
                </a:solidFill>
                <a:latin typeface="Times New Roman" pitchFamily="18" charset="0"/>
              </a:rPr>
              <a:pPr eaLnBrk="1" hangingPunct="1"/>
              <a:t>35</a:t>
            </a:fld>
            <a:endParaRPr lang="fr-FR" sz="1400" smtClean="0">
              <a:solidFill>
                <a:schemeClr val="bg1"/>
              </a:solidFill>
              <a:latin typeface="Times New Roman" pitchFamily="18" charset="0"/>
            </a:endParaRPr>
          </a:p>
        </p:txBody>
      </p:sp>
      <p:pic>
        <p:nvPicPr>
          <p:cNvPr id="378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4617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Présentation CESAM\P1 mousetr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3789040"/>
            <a:ext cx="28448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0648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1600200" y="228600"/>
            <a:ext cx="7315200" cy="914400"/>
          </a:xfrm>
        </p:spPr>
        <p:txBody>
          <a:bodyPr/>
          <a:lstStyle/>
          <a:p>
            <a:pPr eaLnBrk="1" hangingPunct="1">
              <a:defRPr/>
            </a:pPr>
            <a:r>
              <a:rPr lang="fr-FR" sz="4400" smtClean="0">
                <a:effectLst>
                  <a:outerShdw blurRad="38100" dist="38100" dir="2700000" algn="tl">
                    <a:srgbClr val="000000"/>
                  </a:outerShdw>
                </a:effectLst>
              </a:rPr>
              <a:t>Merci de votre attention</a:t>
            </a:r>
          </a:p>
        </p:txBody>
      </p:sp>
      <p:sp>
        <p:nvSpPr>
          <p:cNvPr id="200708" name="Text Box 4"/>
          <p:cNvSpPr txBox="1">
            <a:spLocks noChangeArrowheads="1"/>
          </p:cNvSpPr>
          <p:nvPr/>
        </p:nvSpPr>
        <p:spPr bwMode="auto">
          <a:xfrm>
            <a:off x="4788024" y="2564904"/>
            <a:ext cx="4225652" cy="584775"/>
          </a:xfrm>
          <a:prstGeom prst="rect">
            <a:avLst/>
          </a:prstGeom>
          <a:noFill/>
          <a:ln>
            <a:noFill/>
          </a:ln>
          <a:effectLst/>
          <a:extLst/>
        </p:spPr>
        <p:txBody>
          <a:bodyPr wrap="square">
            <a:spAutoFit/>
          </a:bodyPr>
          <a:lstStyle/>
          <a:p>
            <a:pPr algn="ctr" eaLnBrk="0" hangingPunct="0">
              <a:spcBef>
                <a:spcPct val="50000"/>
              </a:spcBef>
              <a:defRPr/>
            </a:pPr>
            <a:r>
              <a:rPr lang="fr-FR" sz="3200" dirty="0" smtClean="0">
                <a:solidFill>
                  <a:srgbClr val="FFFF00"/>
                </a:solidFill>
                <a:effectLst>
                  <a:outerShdw blurRad="38100" dist="38100" dir="2700000" algn="tl">
                    <a:srgbClr val="000000"/>
                  </a:outerShdw>
                </a:effectLst>
              </a:rPr>
              <a:t>www.bea-mer.fr</a:t>
            </a:r>
            <a:endParaRPr lang="fr-FR" sz="3200" dirty="0">
              <a:solidFill>
                <a:srgbClr val="FFFF00"/>
              </a:solidFill>
              <a:effectLst>
                <a:outerShdw blurRad="38100" dist="38100" dir="2700000" algn="tl">
                  <a:srgbClr val="000000"/>
                </a:outerShdw>
              </a:effectLst>
            </a:endParaRPr>
          </a:p>
        </p:txBody>
      </p:sp>
      <p:pic>
        <p:nvPicPr>
          <p:cNvPr id="57349" name="Picture 7" descr="bandea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6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8" descr="logo pièc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43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Espace réservé du pied de page 1"/>
          <p:cNvSpPr>
            <a:spLocks noGrp="1"/>
          </p:cNvSpPr>
          <p:nvPr>
            <p:ph type="ftr" sz="quarter" idx="11"/>
          </p:nvPr>
        </p:nvSpPr>
        <p:spPr>
          <a:xfrm>
            <a:off x="2339975" y="6248400"/>
            <a:ext cx="53276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fr-FR" sz="1400" b="1" dirty="0">
              <a:solidFill>
                <a:schemeClr val="bg1"/>
              </a:solidFill>
              <a:latin typeface="Times New Roman" pitchFamily="18" charset="0"/>
            </a:endParaRPr>
          </a:p>
        </p:txBody>
      </p:sp>
      <p:sp>
        <p:nvSpPr>
          <p:cNvPr id="57352" name="Espace réservé du numéro de diapositive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999456D-FD73-4A59-9649-A33E96E8AC45}" type="slidenum">
              <a:rPr lang="fr-FR" sz="1400" smtClean="0">
                <a:solidFill>
                  <a:schemeClr val="bg1"/>
                </a:solidFill>
                <a:latin typeface="Times New Roman" pitchFamily="18" charset="0"/>
              </a:rPr>
              <a:pPr eaLnBrk="1" hangingPunct="1"/>
              <a:t>36</a:t>
            </a:fld>
            <a:endParaRPr lang="fr-FR" sz="1400" smtClean="0">
              <a:solidFill>
                <a:schemeClr val="bg1"/>
              </a:solidFill>
              <a:latin typeface="Times New Roman" pitchFamily="18" charset="0"/>
            </a:endParaRPr>
          </a:p>
        </p:txBody>
      </p:sp>
      <p:pic>
        <p:nvPicPr>
          <p:cNvPr id="9" name="Image 8" descr="http://jeanpe.free.fr/tintin/img208.gif"/>
          <p:cNvPicPr>
            <a:picLocks noChangeAspect="1"/>
          </p:cNvPicPr>
          <p:nvPr/>
        </p:nvPicPr>
        <p:blipFill>
          <a:blip r:embed="rId5" cstate="print"/>
          <a:srcRect/>
          <a:stretch>
            <a:fillRect/>
          </a:stretch>
        </p:blipFill>
        <p:spPr bwMode="auto">
          <a:xfrm>
            <a:off x="2051720" y="1052736"/>
            <a:ext cx="2833461" cy="525658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00708">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1122363" y="30163"/>
            <a:ext cx="7772400" cy="874712"/>
          </a:xfrm>
        </p:spPr>
        <p:txBody>
          <a:bodyPr/>
          <a:lstStyle/>
          <a:p>
            <a:pPr eaLnBrk="1" hangingPunct="1">
              <a:defRPr/>
            </a:pPr>
            <a:r>
              <a:rPr lang="fr-FR" b="1" dirty="0" smtClean="0">
                <a:solidFill>
                  <a:srgbClr val="FF0000"/>
                </a:solidFill>
                <a:effectLst>
                  <a:outerShdw blurRad="38100" dist="38100" dir="2700000" algn="tl">
                    <a:srgbClr val="000000"/>
                  </a:outerShdw>
                </a:effectLst>
              </a:rPr>
              <a:t>Les missions du </a:t>
            </a:r>
            <a:r>
              <a:rPr lang="fr-FR" b="1" i="1" dirty="0" err="1" smtClean="0">
                <a:solidFill>
                  <a:srgbClr val="FF0000"/>
                </a:solidFill>
                <a:effectLst>
                  <a:outerShdw blurRad="38100" dist="38100" dir="2700000" algn="tl">
                    <a:srgbClr val="000000"/>
                  </a:outerShdw>
                </a:effectLst>
              </a:rPr>
              <a:t>BEA</a:t>
            </a:r>
            <a:r>
              <a:rPr lang="fr-FR" b="1" dirty="0" err="1" smtClean="0">
                <a:solidFill>
                  <a:srgbClr val="FF0000"/>
                </a:solidFill>
                <a:effectLst>
                  <a:outerShdw blurRad="38100" dist="38100" dir="2700000" algn="tl">
                    <a:srgbClr val="000000"/>
                  </a:outerShdw>
                </a:effectLst>
              </a:rPr>
              <a:t>mer</a:t>
            </a:r>
            <a:endParaRPr lang="fr-FR" b="1" dirty="0" smtClean="0">
              <a:solidFill>
                <a:srgbClr val="FF0000"/>
              </a:solidFill>
              <a:effectLst>
                <a:outerShdw blurRad="38100" dist="38100" dir="2700000" algn="tl">
                  <a:srgbClr val="000000"/>
                </a:outerShdw>
              </a:effectLst>
            </a:endParaRPr>
          </a:p>
        </p:txBody>
      </p:sp>
      <p:sp>
        <p:nvSpPr>
          <p:cNvPr id="159747" name="Rectangle 3"/>
          <p:cNvSpPr>
            <a:spLocks noGrp="1" noChangeArrowheads="1"/>
          </p:cNvSpPr>
          <p:nvPr>
            <p:ph idx="1"/>
          </p:nvPr>
        </p:nvSpPr>
        <p:spPr>
          <a:xfrm>
            <a:off x="1187450" y="980728"/>
            <a:ext cx="7956550" cy="4114800"/>
          </a:xfrm>
        </p:spPr>
        <p:txBody>
          <a:bodyPr/>
          <a:lstStyle/>
          <a:p>
            <a:pPr marL="609600" indent="-609600" eaLnBrk="1" hangingPunct="1">
              <a:buFont typeface="Monotype Sorts" pitchFamily="2" charset="2"/>
              <a:buNone/>
              <a:defRPr/>
            </a:pPr>
            <a:r>
              <a:rPr lang="fr-FR" sz="3200" b="1" dirty="0" smtClean="0">
                <a:effectLst>
                  <a:outerShdw blurRad="38100" dist="38100" dir="2700000" algn="tl">
                    <a:srgbClr val="000000"/>
                  </a:outerShdw>
                </a:effectLst>
              </a:rPr>
              <a:t>Ce qu’elles ne sont pas :</a:t>
            </a:r>
          </a:p>
          <a:p>
            <a:pPr marL="609600" indent="-609600" eaLnBrk="1" hangingPunct="1">
              <a:buFont typeface="Monotype Sorts" pitchFamily="2" charset="2"/>
              <a:buNone/>
              <a:defRPr/>
            </a:pPr>
            <a:endParaRPr lang="fr-FR" sz="900" dirty="0" smtClean="0"/>
          </a:p>
          <a:p>
            <a:pPr marL="609600" indent="-609600" eaLnBrk="1" hangingPunct="1">
              <a:buFontTx/>
              <a:buNone/>
              <a:defRPr/>
            </a:pPr>
            <a:r>
              <a:rPr lang="fr-FR" b="1" u="sng" dirty="0" smtClean="0">
                <a:solidFill>
                  <a:srgbClr val="000000"/>
                </a:solidFill>
              </a:rPr>
              <a:t>Il n’entre pas dans la mission du BEA mer de rechercher des responsabilités</a:t>
            </a:r>
            <a:r>
              <a:rPr lang="fr-FR" b="1" dirty="0" smtClean="0">
                <a:solidFill>
                  <a:srgbClr val="000000"/>
                </a:solidFill>
              </a:rPr>
              <a:t>.</a:t>
            </a:r>
          </a:p>
          <a:p>
            <a:pPr marL="609600" indent="-609600" eaLnBrk="1" hangingPunct="1">
              <a:buFontTx/>
              <a:buNone/>
              <a:defRPr/>
            </a:pPr>
            <a:r>
              <a:rPr lang="fr-FR" sz="900" dirty="0" smtClean="0"/>
              <a:t> </a:t>
            </a:r>
          </a:p>
          <a:p>
            <a:pPr marL="609600" indent="-609600" eaLnBrk="1" hangingPunct="1">
              <a:buFontTx/>
              <a:buNone/>
              <a:defRPr/>
            </a:pPr>
            <a:endParaRPr lang="fr-FR" dirty="0" smtClean="0">
              <a:solidFill>
                <a:srgbClr val="FFFF00"/>
              </a:solidFill>
            </a:endParaRPr>
          </a:p>
          <a:p>
            <a:pPr marL="609600" indent="-609600" eaLnBrk="1" hangingPunct="1">
              <a:buFontTx/>
              <a:buNone/>
              <a:defRPr/>
            </a:pPr>
            <a:r>
              <a:rPr lang="fr-FR" dirty="0" smtClean="0">
                <a:solidFill>
                  <a:srgbClr val="FFFF00"/>
                </a:solidFill>
              </a:rPr>
              <a:t>Ceci relève d’enquêtes pénales :</a:t>
            </a:r>
          </a:p>
          <a:p>
            <a:pPr marL="990600" lvl="1" indent="-533400" eaLnBrk="1" hangingPunct="1">
              <a:buFontTx/>
              <a:buChar char="-"/>
              <a:defRPr/>
            </a:pPr>
            <a:r>
              <a:rPr lang="fr-FR" sz="2400" i="1" dirty="0" smtClean="0">
                <a:solidFill>
                  <a:srgbClr val="FFFF00"/>
                </a:solidFill>
                <a:latin typeface="Arial" charset="0"/>
              </a:rPr>
              <a:t>Code des transports =&gt; Tribunal Maritime</a:t>
            </a:r>
          </a:p>
          <a:p>
            <a:pPr marL="990600" lvl="1" indent="-533400" eaLnBrk="1" hangingPunct="1">
              <a:buFontTx/>
              <a:buChar char="-"/>
              <a:defRPr/>
            </a:pPr>
            <a:r>
              <a:rPr lang="fr-FR" sz="2400" i="1" dirty="0" smtClean="0">
                <a:solidFill>
                  <a:srgbClr val="FFFF00"/>
                </a:solidFill>
                <a:latin typeface="Arial" charset="0"/>
              </a:rPr>
              <a:t>Code Pénal =&gt; Tribunal Correctionnel</a:t>
            </a:r>
          </a:p>
        </p:txBody>
      </p:sp>
      <p:pic>
        <p:nvPicPr>
          <p:cNvPr id="5124" name="Picture 7" descr="bandea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5" y="0"/>
            <a:ext cx="116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8" descr="logo pièc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43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Espace réservé du pied de page 1"/>
          <p:cNvSpPr>
            <a:spLocks noGrp="1"/>
          </p:cNvSpPr>
          <p:nvPr>
            <p:ph type="ftr" sz="quarter" idx="11"/>
          </p:nvPr>
        </p:nvSpPr>
        <p:spPr>
          <a:xfrm>
            <a:off x="2411413" y="6237288"/>
            <a:ext cx="475297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fr-FR" sz="1400" b="1" dirty="0">
              <a:solidFill>
                <a:schemeClr val="bg1"/>
              </a:solidFill>
              <a:latin typeface="Times New Roman" pitchFamily="18" charset="0"/>
            </a:endParaRPr>
          </a:p>
        </p:txBody>
      </p:sp>
      <p:sp>
        <p:nvSpPr>
          <p:cNvPr id="5127" name="Espace réservé du numéro de diapositive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7CF1EBE-BDC5-4B2A-965D-636AC18D9DD9}" type="slidenum">
              <a:rPr lang="fr-FR" sz="1400" smtClean="0">
                <a:solidFill>
                  <a:schemeClr val="bg1"/>
                </a:solidFill>
                <a:latin typeface="Times New Roman" pitchFamily="18" charset="0"/>
              </a:rPr>
              <a:pPr eaLnBrk="1" hangingPunct="1"/>
              <a:t>4</a:t>
            </a:fld>
            <a:endParaRPr lang="fr-FR" sz="1400" smtClean="0">
              <a:solidFill>
                <a:schemeClr val="bg1"/>
              </a:solidFill>
              <a:latin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59747">
                                            <p:txEl>
                                              <p:pRg st="2" end="2"/>
                                            </p:txEl>
                                          </p:spTgt>
                                        </p:tgtEl>
                                        <p:attrNameLst>
                                          <p:attrName>style.visibility</p:attrName>
                                        </p:attrNameLst>
                                      </p:cBhvr>
                                      <p:to>
                                        <p:strVal val="visible"/>
                                      </p:to>
                                    </p:set>
                                    <p:anim calcmode="lin" valueType="num">
                                      <p:cBhvr>
                                        <p:cTn id="7" dur="500" fill="hold"/>
                                        <p:tgtEl>
                                          <p:spTgt spid="159747">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59747">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59747">
                                            <p:txEl>
                                              <p:pRg st="2" end="2"/>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59747">
                                            <p:txEl>
                                              <p:pRg st="5" end="5"/>
                                            </p:txEl>
                                          </p:spTgt>
                                        </p:tgtEl>
                                        <p:attrNameLst>
                                          <p:attrName>style.visibility</p:attrName>
                                        </p:attrNameLst>
                                      </p:cBhvr>
                                      <p:to>
                                        <p:strVal val="visible"/>
                                      </p:to>
                                    </p:set>
                                    <p:animEffect transition="in" filter="fade">
                                      <p:cBhvr>
                                        <p:cTn id="14" dur="1000"/>
                                        <p:tgtEl>
                                          <p:spTgt spid="159747">
                                            <p:txEl>
                                              <p:pRg st="5" end="5"/>
                                            </p:txEl>
                                          </p:spTgt>
                                        </p:tgtEl>
                                      </p:cBhvr>
                                    </p:animEffect>
                                    <p:anim calcmode="lin" valueType="num">
                                      <p:cBhvr>
                                        <p:cTn id="15" dur="1000" fill="hold"/>
                                        <p:tgtEl>
                                          <p:spTgt spid="159747">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159747">
                                            <p:txEl>
                                              <p:pRg st="5" end="5"/>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9747">
                                            <p:txEl>
                                              <p:pRg st="6" end="6"/>
                                            </p:txEl>
                                          </p:spTgt>
                                        </p:tgtEl>
                                        <p:attrNameLst>
                                          <p:attrName>style.visibility</p:attrName>
                                        </p:attrNameLst>
                                      </p:cBhvr>
                                      <p:to>
                                        <p:strVal val="visible"/>
                                      </p:to>
                                    </p:set>
                                    <p:animEffect transition="in" filter="fade">
                                      <p:cBhvr>
                                        <p:cTn id="19" dur="1000"/>
                                        <p:tgtEl>
                                          <p:spTgt spid="159747">
                                            <p:txEl>
                                              <p:pRg st="6" end="6"/>
                                            </p:txEl>
                                          </p:spTgt>
                                        </p:tgtEl>
                                      </p:cBhvr>
                                    </p:animEffect>
                                    <p:anim calcmode="lin" valueType="num">
                                      <p:cBhvr>
                                        <p:cTn id="20" dur="1000" fill="hold"/>
                                        <p:tgtEl>
                                          <p:spTgt spid="159747">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159747">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59747">
                                            <p:txEl>
                                              <p:pRg st="7" end="7"/>
                                            </p:txEl>
                                          </p:spTgt>
                                        </p:tgtEl>
                                        <p:attrNameLst>
                                          <p:attrName>style.visibility</p:attrName>
                                        </p:attrNameLst>
                                      </p:cBhvr>
                                      <p:to>
                                        <p:strVal val="visible"/>
                                      </p:to>
                                    </p:set>
                                    <p:animEffect transition="in" filter="fade">
                                      <p:cBhvr>
                                        <p:cTn id="24" dur="1000"/>
                                        <p:tgtEl>
                                          <p:spTgt spid="159747">
                                            <p:txEl>
                                              <p:pRg st="7" end="7"/>
                                            </p:txEl>
                                          </p:spTgt>
                                        </p:tgtEl>
                                      </p:cBhvr>
                                    </p:animEffect>
                                    <p:anim calcmode="lin" valueType="num">
                                      <p:cBhvr>
                                        <p:cTn id="25" dur="1000" fill="hold"/>
                                        <p:tgtEl>
                                          <p:spTgt spid="159747">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15974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1476375" y="55563"/>
            <a:ext cx="7239000" cy="709612"/>
          </a:xfrm>
        </p:spPr>
        <p:txBody>
          <a:bodyPr/>
          <a:lstStyle/>
          <a:p>
            <a:pPr algn="l" eaLnBrk="1" hangingPunct="1">
              <a:defRPr/>
            </a:pPr>
            <a:r>
              <a:rPr lang="fr-FR" b="1" dirty="0" smtClean="0">
                <a:solidFill>
                  <a:srgbClr val="FF0000"/>
                </a:solidFill>
                <a:effectLst>
                  <a:outerShdw blurRad="38100" dist="38100" dir="2700000" algn="tl">
                    <a:srgbClr val="000000"/>
                  </a:outerShdw>
                </a:effectLst>
              </a:rPr>
              <a:t>Les missions du </a:t>
            </a:r>
            <a:r>
              <a:rPr lang="fr-FR" b="1" i="1" dirty="0" err="1" smtClean="0">
                <a:solidFill>
                  <a:srgbClr val="FF0000"/>
                </a:solidFill>
                <a:effectLst>
                  <a:outerShdw blurRad="38100" dist="38100" dir="2700000" algn="tl">
                    <a:srgbClr val="000000"/>
                  </a:outerShdw>
                </a:effectLst>
              </a:rPr>
              <a:t>BEA</a:t>
            </a:r>
            <a:r>
              <a:rPr lang="fr-FR" b="1" dirty="0" err="1" smtClean="0">
                <a:solidFill>
                  <a:srgbClr val="FF0000"/>
                </a:solidFill>
                <a:effectLst>
                  <a:outerShdw blurRad="38100" dist="38100" dir="2700000" algn="tl">
                    <a:srgbClr val="000000"/>
                  </a:outerShdw>
                </a:effectLst>
              </a:rPr>
              <a:t>mer</a:t>
            </a:r>
            <a:endParaRPr lang="fr-FR" b="1" dirty="0" smtClean="0">
              <a:solidFill>
                <a:srgbClr val="FF0000"/>
              </a:solidFill>
              <a:effectLst>
                <a:outerShdw blurRad="38100" dist="38100" dir="2700000" algn="tl">
                  <a:srgbClr val="000000"/>
                </a:outerShdw>
              </a:effectLst>
            </a:endParaRPr>
          </a:p>
        </p:txBody>
      </p:sp>
      <p:sp>
        <p:nvSpPr>
          <p:cNvPr id="7172" name="Rectangle 3"/>
          <p:cNvSpPr>
            <a:spLocks noGrp="1" noChangeArrowheads="1"/>
          </p:cNvSpPr>
          <p:nvPr>
            <p:ph type="body" idx="1"/>
          </p:nvPr>
        </p:nvSpPr>
        <p:spPr>
          <a:xfrm>
            <a:off x="1143000" y="904875"/>
            <a:ext cx="7867650" cy="4824413"/>
          </a:xfrm>
        </p:spPr>
        <p:txBody>
          <a:bodyPr/>
          <a:lstStyle/>
          <a:p>
            <a:pPr marL="0" indent="0" eaLnBrk="1" hangingPunct="1">
              <a:buFontTx/>
              <a:buNone/>
              <a:defRPr/>
            </a:pPr>
            <a:r>
              <a:rPr lang="fr-FR" sz="3200" b="1" dirty="0" smtClean="0">
                <a:effectLst>
                  <a:outerShdw blurRad="38100" dist="38100" dir="2700000" algn="tl">
                    <a:srgbClr val="000000"/>
                  </a:outerShdw>
                </a:effectLst>
              </a:rPr>
              <a:t>Ce qu’elles sont :</a:t>
            </a:r>
          </a:p>
          <a:p>
            <a:pPr eaLnBrk="1" hangingPunct="1">
              <a:buFont typeface="Wingdings" pitchFamily="2" charset="2"/>
              <a:buChar char="Ø"/>
              <a:defRPr/>
            </a:pPr>
            <a:endParaRPr lang="fr-FR" sz="900" b="1" dirty="0"/>
          </a:p>
          <a:p>
            <a:pPr eaLnBrk="1" hangingPunct="1">
              <a:buFont typeface="Wingdings" pitchFamily="2" charset="2"/>
              <a:buChar char="Ø"/>
              <a:defRPr/>
            </a:pPr>
            <a:r>
              <a:rPr lang="fr-FR" sz="2400" b="1" dirty="0" smtClean="0">
                <a:solidFill>
                  <a:srgbClr val="FFFF00"/>
                </a:solidFill>
              </a:rPr>
              <a:t>Réaliser les enquêtes techniques</a:t>
            </a:r>
            <a:r>
              <a:rPr lang="fr-FR" sz="2400" dirty="0" smtClean="0">
                <a:solidFill>
                  <a:srgbClr val="FFFF00"/>
                </a:solidFill>
              </a:rPr>
              <a:t> </a:t>
            </a:r>
            <a:r>
              <a:rPr lang="fr-FR" sz="2400" dirty="0">
                <a:solidFill>
                  <a:srgbClr val="FFFF00"/>
                </a:solidFill>
              </a:rPr>
              <a:t>	</a:t>
            </a:r>
            <a:r>
              <a:rPr lang="fr-FR" sz="1800" dirty="0" smtClean="0"/>
              <a:t>…. sur les EM afin d’en déterminer et analyser les causes et d’en tirer les enseignements pour améliorer la sécurité maritime et la prévention de la pollution.</a:t>
            </a:r>
          </a:p>
          <a:p>
            <a:pPr eaLnBrk="1" hangingPunct="1">
              <a:buFont typeface="Wingdings" pitchFamily="2" charset="2"/>
              <a:buChar char="Ø"/>
              <a:defRPr/>
            </a:pPr>
            <a:r>
              <a:rPr lang="fr-FR" sz="2400" b="1" dirty="0" smtClean="0">
                <a:solidFill>
                  <a:srgbClr val="FFFF00"/>
                </a:solidFill>
              </a:rPr>
              <a:t>Recueillir et analyser les informations</a:t>
            </a:r>
            <a:r>
              <a:rPr lang="fr-FR" sz="2400" dirty="0" smtClean="0">
                <a:solidFill>
                  <a:srgbClr val="FFFF00"/>
                </a:solidFill>
              </a:rPr>
              <a:t> 	</a:t>
            </a:r>
            <a:r>
              <a:rPr lang="fr-FR" sz="1800" dirty="0" smtClean="0"/>
              <a:t>…. sur les pratiques et enseignements des retours d’expérience sur les EM afin de les exploiter et diffuser sous forme de recommandations.</a:t>
            </a:r>
          </a:p>
          <a:p>
            <a:pPr>
              <a:spcBef>
                <a:spcPct val="50000"/>
              </a:spcBef>
              <a:buFont typeface="Wingdings" pitchFamily="2" charset="2"/>
              <a:buChar char="Ø"/>
              <a:defRPr/>
            </a:pPr>
            <a:r>
              <a:rPr lang="fr-FR" sz="2400" b="1" dirty="0" smtClean="0">
                <a:solidFill>
                  <a:srgbClr val="FFFF00"/>
                </a:solidFill>
              </a:rPr>
              <a:t>Réaliser des études et recherches</a:t>
            </a:r>
            <a:r>
              <a:rPr lang="fr-FR" sz="2400" dirty="0" smtClean="0">
                <a:solidFill>
                  <a:srgbClr val="FFFF00"/>
                </a:solidFill>
              </a:rPr>
              <a:t> 	</a:t>
            </a:r>
            <a:r>
              <a:rPr lang="fr-FR" sz="1800" dirty="0" smtClean="0"/>
              <a:t>…. en matière de retour d’expérience et d’accidentologie et statistique.</a:t>
            </a:r>
          </a:p>
          <a:p>
            <a:pPr>
              <a:spcBef>
                <a:spcPct val="50000"/>
              </a:spcBef>
              <a:buFont typeface="Wingdings" pitchFamily="2" charset="2"/>
              <a:buChar char="Ø"/>
              <a:defRPr/>
            </a:pPr>
            <a:r>
              <a:rPr lang="fr-FR" sz="2400" b="1" dirty="0">
                <a:solidFill>
                  <a:srgbClr val="FFFF00"/>
                </a:solidFill>
              </a:rPr>
              <a:t>C</a:t>
            </a:r>
            <a:r>
              <a:rPr lang="fr-FR" sz="2400" b="1" dirty="0" smtClean="0">
                <a:solidFill>
                  <a:srgbClr val="FFFF00"/>
                </a:solidFill>
              </a:rPr>
              <a:t>ollaborer </a:t>
            </a:r>
            <a:r>
              <a:rPr lang="fr-FR" sz="1800" b="1" dirty="0" smtClean="0"/>
              <a:t>…. </a:t>
            </a:r>
            <a:r>
              <a:rPr lang="fr-FR" sz="1800" dirty="0" smtClean="0"/>
              <a:t>avec d’autres entités administratives « voisines » françaises ou non.</a:t>
            </a:r>
          </a:p>
        </p:txBody>
      </p:sp>
      <p:pic>
        <p:nvPicPr>
          <p:cNvPr id="6148" name="Picture 4" descr="bandea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6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logo pièc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43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Espace réservé du pied de page 1"/>
          <p:cNvSpPr>
            <a:spLocks noGrp="1"/>
          </p:cNvSpPr>
          <p:nvPr>
            <p:ph type="ftr" sz="quarter" idx="11"/>
          </p:nvPr>
        </p:nvSpPr>
        <p:spPr>
          <a:xfrm>
            <a:off x="2484438" y="6248400"/>
            <a:ext cx="4608512"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fr-FR" sz="1400" b="1" dirty="0">
              <a:solidFill>
                <a:schemeClr val="bg1"/>
              </a:solidFill>
              <a:latin typeface="Times New Roman" pitchFamily="18" charset="0"/>
            </a:endParaRPr>
          </a:p>
        </p:txBody>
      </p:sp>
      <p:sp>
        <p:nvSpPr>
          <p:cNvPr id="6151" name="Espace réservé du numéro de diapositive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2756239A-522B-47EA-8A66-8EDB58493871}" type="slidenum">
              <a:rPr lang="fr-FR" sz="1400" smtClean="0">
                <a:solidFill>
                  <a:schemeClr val="bg1"/>
                </a:solidFill>
                <a:latin typeface="Times New Roman" pitchFamily="18" charset="0"/>
              </a:rPr>
              <a:pPr eaLnBrk="1" hangingPunct="1"/>
              <a:t>5</a:t>
            </a:fld>
            <a:endParaRPr lang="fr-FR" sz="1400" smtClean="0">
              <a:solidFill>
                <a:schemeClr val="bg1"/>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Effect transition="in" filter="fade">
                                      <p:cBhvr>
                                        <p:cTn id="7" dur="500"/>
                                        <p:tgtEl>
                                          <p:spTgt spid="71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2">
                                            <p:txEl>
                                              <p:pRg st="2" end="2"/>
                                            </p:txEl>
                                          </p:spTgt>
                                        </p:tgtEl>
                                        <p:attrNameLst>
                                          <p:attrName>style.visibility</p:attrName>
                                        </p:attrNameLst>
                                      </p:cBhvr>
                                      <p:to>
                                        <p:strVal val="visible"/>
                                      </p:to>
                                    </p:set>
                                    <p:animEffect transition="in" filter="fade">
                                      <p:cBhvr>
                                        <p:cTn id="12" dur="500"/>
                                        <p:tgtEl>
                                          <p:spTgt spid="717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172">
                                            <p:txEl>
                                              <p:pRg st="3" end="3"/>
                                            </p:txEl>
                                          </p:spTgt>
                                        </p:tgtEl>
                                        <p:attrNameLst>
                                          <p:attrName>style.visibility</p:attrName>
                                        </p:attrNameLst>
                                      </p:cBhvr>
                                      <p:to>
                                        <p:strVal val="visible"/>
                                      </p:to>
                                    </p:set>
                                    <p:animEffect transition="in" filter="fade">
                                      <p:cBhvr>
                                        <p:cTn id="17" dur="500"/>
                                        <p:tgtEl>
                                          <p:spTgt spid="717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172">
                                            <p:txEl>
                                              <p:pRg st="4" end="4"/>
                                            </p:txEl>
                                          </p:spTgt>
                                        </p:tgtEl>
                                        <p:attrNameLst>
                                          <p:attrName>style.visibility</p:attrName>
                                        </p:attrNameLst>
                                      </p:cBhvr>
                                      <p:to>
                                        <p:strVal val="visible"/>
                                      </p:to>
                                    </p:set>
                                    <p:animEffect transition="in" filter="fade">
                                      <p:cBhvr>
                                        <p:cTn id="22" dur="500"/>
                                        <p:tgtEl>
                                          <p:spTgt spid="7172">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172">
                                            <p:txEl>
                                              <p:pRg st="5" end="5"/>
                                            </p:txEl>
                                          </p:spTgt>
                                        </p:tgtEl>
                                        <p:attrNameLst>
                                          <p:attrName>style.visibility</p:attrName>
                                        </p:attrNameLst>
                                      </p:cBhvr>
                                      <p:to>
                                        <p:strVal val="visible"/>
                                      </p:to>
                                    </p:set>
                                    <p:animEffect transition="in" filter="fade">
                                      <p:cBhvr>
                                        <p:cTn id="27" dur="500"/>
                                        <p:tgtEl>
                                          <p:spTgt spid="717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type="body" idx="1"/>
          </p:nvPr>
        </p:nvSpPr>
        <p:spPr>
          <a:xfrm>
            <a:off x="683568" y="981074"/>
            <a:ext cx="8208912" cy="5184230"/>
          </a:xfrm>
        </p:spPr>
        <p:txBody>
          <a:bodyPr/>
          <a:lstStyle/>
          <a:p>
            <a:pPr eaLnBrk="1" hangingPunct="1">
              <a:buFontTx/>
              <a:buNone/>
              <a:defRPr/>
            </a:pPr>
            <a:r>
              <a:rPr lang="fr-FR" sz="2400" b="1" u="sng" dirty="0" smtClean="0">
                <a:solidFill>
                  <a:srgbClr val="000000"/>
                </a:solidFill>
              </a:rPr>
              <a:t>Les effectifs</a:t>
            </a:r>
          </a:p>
          <a:p>
            <a:pPr eaLnBrk="1" hangingPunct="1">
              <a:buFontTx/>
              <a:buNone/>
              <a:defRPr/>
            </a:pPr>
            <a:endParaRPr lang="fr-FR" sz="1000" b="1" u="sng" dirty="0" smtClean="0"/>
          </a:p>
          <a:p>
            <a:pPr algn="just" eaLnBrk="1" hangingPunct="1">
              <a:buFont typeface="Arial" pitchFamily="34" charset="0"/>
              <a:buChar char="•"/>
              <a:defRPr/>
            </a:pPr>
            <a:r>
              <a:rPr lang="fr-FR" sz="1800" b="1" dirty="0" smtClean="0">
                <a:solidFill>
                  <a:srgbClr val="FFFF00"/>
                </a:solidFill>
              </a:rPr>
              <a:t>une équipe centrale permanente, </a:t>
            </a:r>
            <a:r>
              <a:rPr lang="fr-FR" sz="1800" b="1" dirty="0" smtClean="0"/>
              <a:t> </a:t>
            </a:r>
            <a:r>
              <a:rPr lang="fr-FR" sz="1600" dirty="0" smtClean="0"/>
              <a:t>basée à Paris (8 à 10 personnes), </a:t>
            </a:r>
            <a:endParaRPr lang="fr-FR" sz="1800" dirty="0" smtClean="0"/>
          </a:p>
          <a:p>
            <a:pPr marL="0" indent="0" algn="just" eaLnBrk="1" hangingPunct="1">
              <a:buFont typeface="Arial" pitchFamily="34" charset="0"/>
              <a:buChar char="•"/>
              <a:defRPr/>
            </a:pPr>
            <a:endParaRPr lang="fr-FR" sz="1200" dirty="0" smtClean="0"/>
          </a:p>
          <a:p>
            <a:pPr algn="just" eaLnBrk="1" hangingPunct="1">
              <a:buFont typeface="Arial" pitchFamily="34" charset="0"/>
              <a:buChar char="•"/>
              <a:defRPr/>
            </a:pPr>
            <a:r>
              <a:rPr lang="fr-FR" sz="1800" b="1" dirty="0" smtClean="0">
                <a:solidFill>
                  <a:srgbClr val="FFFF00"/>
                </a:solidFill>
              </a:rPr>
              <a:t>un réseau d’enquêteurs non permanents,</a:t>
            </a:r>
            <a:r>
              <a:rPr lang="fr-FR" sz="1800" b="1" dirty="0" smtClean="0"/>
              <a:t> </a:t>
            </a:r>
            <a:r>
              <a:rPr lang="fr-FR" sz="1800" dirty="0" smtClean="0"/>
              <a:t>à</a:t>
            </a:r>
            <a:r>
              <a:rPr lang="fr-FR" sz="1600" dirty="0" smtClean="0"/>
              <a:t> compétence locale et/ou technique particulière</a:t>
            </a:r>
            <a:r>
              <a:rPr lang="fr-FR" sz="1600" b="1" dirty="0" smtClean="0"/>
              <a:t> </a:t>
            </a:r>
            <a:r>
              <a:rPr lang="fr-FR" sz="1600" dirty="0" smtClean="0"/>
              <a:t>(une vingtaine de correspondants),</a:t>
            </a:r>
            <a:endParaRPr lang="fr-FR" sz="1800" dirty="0" smtClean="0"/>
          </a:p>
          <a:p>
            <a:pPr marL="0" indent="0" algn="just" eaLnBrk="1" hangingPunct="1">
              <a:buFont typeface="Arial" pitchFamily="34" charset="0"/>
              <a:buChar char="•"/>
              <a:defRPr/>
            </a:pPr>
            <a:endParaRPr lang="fr-FR" sz="1200" dirty="0" smtClean="0"/>
          </a:p>
          <a:p>
            <a:pPr algn="just" eaLnBrk="1" hangingPunct="1">
              <a:buFont typeface="Arial" pitchFamily="34" charset="0"/>
              <a:buChar char="•"/>
              <a:defRPr/>
            </a:pPr>
            <a:r>
              <a:rPr lang="fr-FR" sz="1800" b="1" dirty="0" smtClean="0">
                <a:solidFill>
                  <a:srgbClr val="FFFF00"/>
                </a:solidFill>
              </a:rPr>
              <a:t>un réseau d’experts, </a:t>
            </a:r>
            <a:r>
              <a:rPr lang="fr-FR" sz="1600" dirty="0" smtClean="0"/>
              <a:t>retenus pour leurs compétences particulières, y compris des experts étrangers utilisés en fonction des évènements.</a:t>
            </a:r>
            <a:endParaRPr lang="fr-FR" sz="1800" dirty="0" smtClean="0"/>
          </a:p>
          <a:p>
            <a:pPr eaLnBrk="1" hangingPunct="1">
              <a:lnSpc>
                <a:spcPct val="90000"/>
              </a:lnSpc>
              <a:buFontTx/>
              <a:buNone/>
              <a:defRPr/>
            </a:pPr>
            <a:endParaRPr lang="fr-FR" sz="1800" b="1" u="sng" dirty="0" smtClean="0"/>
          </a:p>
          <a:p>
            <a:pPr eaLnBrk="1" hangingPunct="1">
              <a:lnSpc>
                <a:spcPct val="90000"/>
              </a:lnSpc>
              <a:buFontTx/>
              <a:buNone/>
              <a:defRPr/>
            </a:pPr>
            <a:r>
              <a:rPr lang="fr-FR" sz="2400" b="1" u="sng" dirty="0">
                <a:solidFill>
                  <a:srgbClr val="000000"/>
                </a:solidFill>
              </a:rPr>
              <a:t>Les moyens matériels</a:t>
            </a:r>
          </a:p>
          <a:p>
            <a:pPr eaLnBrk="1" hangingPunct="1">
              <a:lnSpc>
                <a:spcPct val="90000"/>
              </a:lnSpc>
              <a:buFontTx/>
              <a:buNone/>
              <a:defRPr/>
            </a:pPr>
            <a:endParaRPr lang="fr-FR" sz="1000" b="1" dirty="0" smtClean="0"/>
          </a:p>
          <a:p>
            <a:pPr algn="just" eaLnBrk="1" hangingPunct="1">
              <a:lnSpc>
                <a:spcPct val="90000"/>
              </a:lnSpc>
              <a:buFont typeface="Arial" pitchFamily="34" charset="0"/>
              <a:buChar char="•"/>
              <a:defRPr/>
            </a:pPr>
            <a:r>
              <a:rPr lang="fr-FR" sz="1800" b="1" dirty="0" smtClean="0">
                <a:solidFill>
                  <a:srgbClr val="FFFF00"/>
                </a:solidFill>
              </a:rPr>
              <a:t>des moyens informatiques </a:t>
            </a:r>
            <a:r>
              <a:rPr lang="fr-FR" sz="1800" dirty="0" smtClean="0"/>
              <a:t>: </a:t>
            </a:r>
            <a:r>
              <a:rPr lang="fr-FR" sz="1600" dirty="0" smtClean="0"/>
              <a:t>Traitement des bases de données</a:t>
            </a:r>
          </a:p>
          <a:p>
            <a:pPr marL="0" indent="0" algn="just" eaLnBrk="1" hangingPunct="1">
              <a:lnSpc>
                <a:spcPct val="90000"/>
              </a:lnSpc>
              <a:buNone/>
              <a:defRPr/>
            </a:pPr>
            <a:r>
              <a:rPr lang="fr-FR" sz="1600" dirty="0" smtClean="0"/>
              <a:t>			            Traitement des rapports (PAO),</a:t>
            </a:r>
          </a:p>
          <a:p>
            <a:pPr marL="0" indent="0" algn="just" eaLnBrk="1" hangingPunct="1">
              <a:lnSpc>
                <a:spcPct val="90000"/>
              </a:lnSpc>
              <a:buNone/>
              <a:defRPr/>
            </a:pPr>
            <a:r>
              <a:rPr lang="fr-FR" sz="1600" dirty="0" smtClean="0"/>
              <a:t>			            Cartographie</a:t>
            </a:r>
          </a:p>
          <a:p>
            <a:pPr marL="0" indent="0" algn="just" eaLnBrk="1" hangingPunct="1">
              <a:lnSpc>
                <a:spcPct val="90000"/>
              </a:lnSpc>
              <a:buNone/>
              <a:defRPr/>
            </a:pPr>
            <a:r>
              <a:rPr lang="fr-FR" sz="1600" dirty="0" smtClean="0"/>
              <a:t>			            Traitement des données VDR</a:t>
            </a:r>
          </a:p>
          <a:p>
            <a:pPr marL="0" indent="0" algn="just" eaLnBrk="1" hangingPunct="1">
              <a:lnSpc>
                <a:spcPct val="90000"/>
              </a:lnSpc>
              <a:buNone/>
              <a:defRPr/>
            </a:pPr>
            <a:r>
              <a:rPr lang="fr-FR" sz="1800" dirty="0" smtClean="0"/>
              <a:t>							</a:t>
            </a:r>
          </a:p>
          <a:p>
            <a:pPr algn="just" eaLnBrk="1" hangingPunct="1">
              <a:lnSpc>
                <a:spcPct val="90000"/>
              </a:lnSpc>
              <a:buFont typeface="Arial" pitchFamily="34" charset="0"/>
              <a:buChar char="•"/>
              <a:defRPr/>
            </a:pPr>
            <a:r>
              <a:rPr lang="fr-FR" sz="1800" b="1" dirty="0" smtClean="0">
                <a:solidFill>
                  <a:srgbClr val="FFFF00"/>
                </a:solidFill>
              </a:rPr>
              <a:t>des crédits : </a:t>
            </a:r>
            <a:r>
              <a:rPr lang="fr-FR" sz="1600" dirty="0" smtClean="0"/>
              <a:t>études, analyses, expertises, renflouements d’épaves, déplacements</a:t>
            </a:r>
          </a:p>
          <a:p>
            <a:pPr algn="just" eaLnBrk="1" hangingPunct="1">
              <a:buFont typeface="Arial" pitchFamily="34" charset="0"/>
              <a:buChar char="•"/>
              <a:defRPr/>
            </a:pPr>
            <a:endParaRPr lang="fr-FR" sz="1800" dirty="0" smtClean="0"/>
          </a:p>
        </p:txBody>
      </p:sp>
      <p:pic>
        <p:nvPicPr>
          <p:cNvPr id="12291" name="Picture 7" descr="logo piè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43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90" name="Rectangle 10"/>
          <p:cNvSpPr>
            <a:spLocks noGrp="1" noChangeArrowheads="1"/>
          </p:cNvSpPr>
          <p:nvPr>
            <p:ph type="title"/>
          </p:nvPr>
        </p:nvSpPr>
        <p:spPr>
          <a:xfrm>
            <a:off x="1600200" y="228600"/>
            <a:ext cx="7315200" cy="838200"/>
          </a:xfrm>
        </p:spPr>
        <p:txBody>
          <a:bodyPr/>
          <a:lstStyle/>
          <a:p>
            <a:pPr algn="l" eaLnBrk="1" hangingPunct="1">
              <a:defRPr/>
            </a:pPr>
            <a:r>
              <a:rPr lang="fr-FR" b="1" dirty="0" smtClean="0">
                <a:solidFill>
                  <a:srgbClr val="FF0000"/>
                </a:solidFill>
                <a:effectLst>
                  <a:outerShdw blurRad="38100" dist="38100" dir="2700000" algn="tl">
                    <a:srgbClr val="000000"/>
                  </a:outerShdw>
                </a:effectLst>
              </a:rPr>
              <a:t>Les moyens du BEA mer</a:t>
            </a:r>
          </a:p>
        </p:txBody>
      </p:sp>
      <p:sp>
        <p:nvSpPr>
          <p:cNvPr id="12293" name="Espace réservé du pied de page 1"/>
          <p:cNvSpPr>
            <a:spLocks noGrp="1"/>
          </p:cNvSpPr>
          <p:nvPr>
            <p:ph type="ftr" sz="quarter" idx="11"/>
          </p:nvPr>
        </p:nvSpPr>
        <p:spPr>
          <a:xfrm>
            <a:off x="2411413" y="6248400"/>
            <a:ext cx="44640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fr-FR" sz="1400" b="1" dirty="0">
              <a:solidFill>
                <a:schemeClr val="bg1"/>
              </a:solidFill>
              <a:latin typeface="Times New Roman" pitchFamily="18" charset="0"/>
            </a:endParaRPr>
          </a:p>
        </p:txBody>
      </p:sp>
      <p:sp>
        <p:nvSpPr>
          <p:cNvPr id="12294" name="Espace réservé du numéro de diapositive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5D1372C-2FA6-4941-95A7-B9AAD89126AC}" type="slidenum">
              <a:rPr lang="fr-FR" sz="1400" smtClean="0">
                <a:solidFill>
                  <a:schemeClr val="bg1"/>
                </a:solidFill>
                <a:latin typeface="Times New Roman" pitchFamily="18" charset="0"/>
              </a:rPr>
              <a:pPr eaLnBrk="1" hangingPunct="1"/>
              <a:t>6</a:t>
            </a:fld>
            <a:endParaRPr lang="fr-FR" sz="1400" smtClean="0">
              <a:solidFill>
                <a:schemeClr val="bg1"/>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 calcmode="lin" valueType="num">
                                      <p:cBhvr additive="base">
                                        <p:cTn id="7" dur="500" fill="hold"/>
                                        <p:tgtEl>
                                          <p:spTgt spid="122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292">
                                            <p:txEl>
                                              <p:pRg st="2" end="2"/>
                                            </p:txEl>
                                          </p:spTgt>
                                        </p:tgtEl>
                                        <p:attrNameLst>
                                          <p:attrName>style.visibility</p:attrName>
                                        </p:attrNameLst>
                                      </p:cBhvr>
                                      <p:to>
                                        <p:strVal val="visible"/>
                                      </p:to>
                                    </p:set>
                                    <p:animEffect transition="in" filter="fade">
                                      <p:cBhvr>
                                        <p:cTn id="13" dur="500"/>
                                        <p:tgtEl>
                                          <p:spTgt spid="1229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292">
                                            <p:txEl>
                                              <p:pRg st="4" end="4"/>
                                            </p:txEl>
                                          </p:spTgt>
                                        </p:tgtEl>
                                        <p:attrNameLst>
                                          <p:attrName>style.visibility</p:attrName>
                                        </p:attrNameLst>
                                      </p:cBhvr>
                                      <p:to>
                                        <p:strVal val="visible"/>
                                      </p:to>
                                    </p:set>
                                    <p:animEffect transition="in" filter="fade">
                                      <p:cBhvr>
                                        <p:cTn id="18" dur="500"/>
                                        <p:tgtEl>
                                          <p:spTgt spid="1229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292">
                                            <p:txEl>
                                              <p:pRg st="6" end="6"/>
                                            </p:txEl>
                                          </p:spTgt>
                                        </p:tgtEl>
                                        <p:attrNameLst>
                                          <p:attrName>style.visibility</p:attrName>
                                        </p:attrNameLst>
                                      </p:cBhvr>
                                      <p:to>
                                        <p:strVal val="visible"/>
                                      </p:to>
                                    </p:set>
                                    <p:animEffect transition="in" filter="fade">
                                      <p:cBhvr>
                                        <p:cTn id="23" dur="500"/>
                                        <p:tgtEl>
                                          <p:spTgt spid="12292">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2292">
                                            <p:txEl>
                                              <p:pRg st="8" end="8"/>
                                            </p:txEl>
                                          </p:spTgt>
                                        </p:tgtEl>
                                        <p:attrNameLst>
                                          <p:attrName>style.visibility</p:attrName>
                                        </p:attrNameLst>
                                      </p:cBhvr>
                                      <p:to>
                                        <p:strVal val="visible"/>
                                      </p:to>
                                    </p:set>
                                    <p:anim calcmode="lin" valueType="num">
                                      <p:cBhvr additive="base">
                                        <p:cTn id="28" dur="500" fill="hold"/>
                                        <p:tgtEl>
                                          <p:spTgt spid="12292">
                                            <p:txEl>
                                              <p:pRg st="8" end="8"/>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229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2292">
                                            <p:txEl>
                                              <p:pRg st="10" end="10"/>
                                            </p:txEl>
                                          </p:spTgt>
                                        </p:tgtEl>
                                        <p:attrNameLst>
                                          <p:attrName>style.visibility</p:attrName>
                                        </p:attrNameLst>
                                      </p:cBhvr>
                                      <p:to>
                                        <p:strVal val="visible"/>
                                      </p:to>
                                    </p:set>
                                    <p:animEffect transition="in" filter="fade">
                                      <p:cBhvr>
                                        <p:cTn id="34" dur="500"/>
                                        <p:tgtEl>
                                          <p:spTgt spid="12292">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2292">
                                            <p:txEl>
                                              <p:pRg st="11" end="11"/>
                                            </p:txEl>
                                          </p:spTgt>
                                        </p:tgtEl>
                                        <p:attrNameLst>
                                          <p:attrName>style.visibility</p:attrName>
                                        </p:attrNameLst>
                                      </p:cBhvr>
                                      <p:to>
                                        <p:strVal val="visible"/>
                                      </p:to>
                                    </p:set>
                                    <p:animEffect transition="in" filter="fade">
                                      <p:cBhvr>
                                        <p:cTn id="37" dur="500"/>
                                        <p:tgtEl>
                                          <p:spTgt spid="12292">
                                            <p:txEl>
                                              <p:pRg st="11" end="1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2292">
                                            <p:txEl>
                                              <p:pRg st="12" end="12"/>
                                            </p:txEl>
                                          </p:spTgt>
                                        </p:tgtEl>
                                        <p:attrNameLst>
                                          <p:attrName>style.visibility</p:attrName>
                                        </p:attrNameLst>
                                      </p:cBhvr>
                                      <p:to>
                                        <p:strVal val="visible"/>
                                      </p:to>
                                    </p:set>
                                    <p:animEffect transition="in" filter="fade">
                                      <p:cBhvr>
                                        <p:cTn id="40" dur="500"/>
                                        <p:tgtEl>
                                          <p:spTgt spid="12292">
                                            <p:txEl>
                                              <p:pRg st="12" end="12"/>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2292">
                                            <p:txEl>
                                              <p:pRg st="13" end="13"/>
                                            </p:txEl>
                                          </p:spTgt>
                                        </p:tgtEl>
                                        <p:attrNameLst>
                                          <p:attrName>style.visibility</p:attrName>
                                        </p:attrNameLst>
                                      </p:cBhvr>
                                      <p:to>
                                        <p:strVal val="visible"/>
                                      </p:to>
                                    </p:set>
                                    <p:animEffect transition="in" filter="fade">
                                      <p:cBhvr>
                                        <p:cTn id="43" dur="500"/>
                                        <p:tgtEl>
                                          <p:spTgt spid="12292">
                                            <p:txEl>
                                              <p:pRg st="13" end="1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2292">
                                            <p:txEl>
                                              <p:pRg st="15" end="15"/>
                                            </p:txEl>
                                          </p:spTgt>
                                        </p:tgtEl>
                                        <p:attrNameLst>
                                          <p:attrName>style.visibility</p:attrName>
                                        </p:attrNameLst>
                                      </p:cBhvr>
                                      <p:to>
                                        <p:strVal val="visible"/>
                                      </p:to>
                                    </p:set>
                                    <p:animEffect transition="in" filter="fade">
                                      <p:cBhvr>
                                        <p:cTn id="48" dur="500"/>
                                        <p:tgtEl>
                                          <p:spTgt spid="1229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1447800" y="0"/>
            <a:ext cx="6934200" cy="981075"/>
          </a:xfrm>
        </p:spPr>
        <p:txBody>
          <a:bodyPr/>
          <a:lstStyle/>
          <a:p>
            <a:pPr eaLnBrk="1" hangingPunct="1">
              <a:defRPr/>
            </a:pPr>
            <a:r>
              <a:rPr lang="fr-FR" b="1" dirty="0" smtClean="0">
                <a:solidFill>
                  <a:srgbClr val="FF0000"/>
                </a:solidFill>
                <a:effectLst>
                  <a:outerShdw blurRad="38100" dist="38100" dir="2700000" algn="tl">
                    <a:srgbClr val="000000"/>
                  </a:outerShdw>
                </a:effectLst>
              </a:rPr>
              <a:t>Le contexte juridique</a:t>
            </a:r>
          </a:p>
        </p:txBody>
      </p:sp>
      <p:sp>
        <p:nvSpPr>
          <p:cNvPr id="10245" name="Rectangle 3"/>
          <p:cNvSpPr>
            <a:spLocks noGrp="1" noChangeArrowheads="1"/>
          </p:cNvSpPr>
          <p:nvPr>
            <p:ph type="body" idx="1"/>
          </p:nvPr>
        </p:nvSpPr>
        <p:spPr>
          <a:xfrm>
            <a:off x="1524000" y="1752600"/>
            <a:ext cx="7315200" cy="3621088"/>
          </a:xfrm>
        </p:spPr>
        <p:txBody>
          <a:bodyPr/>
          <a:lstStyle/>
          <a:p>
            <a:pPr eaLnBrk="1" hangingPunct="1">
              <a:buFontTx/>
              <a:buNone/>
              <a:defRPr/>
            </a:pPr>
            <a:r>
              <a:rPr lang="fr-FR" sz="3200" dirty="0" smtClean="0"/>
              <a:t>   Elle s’inscrit dans un cadre juridique très large à trois niveaux :</a:t>
            </a:r>
          </a:p>
          <a:p>
            <a:pPr eaLnBrk="1" hangingPunct="1">
              <a:buFontTx/>
              <a:buNone/>
              <a:defRPr/>
            </a:pPr>
            <a:endParaRPr lang="fr-FR" sz="3200" dirty="0" smtClean="0">
              <a:solidFill>
                <a:srgbClr val="FFFF00"/>
              </a:solidFill>
            </a:endParaRPr>
          </a:p>
          <a:p>
            <a:pPr lvl="2" eaLnBrk="1" hangingPunct="1">
              <a:buFont typeface="Wingdings" pitchFamily="2" charset="2"/>
              <a:buChar char="Ø"/>
              <a:defRPr/>
            </a:pPr>
            <a:r>
              <a:rPr lang="fr-FR" sz="3200" dirty="0" smtClean="0">
                <a:solidFill>
                  <a:srgbClr val="FFFF00"/>
                </a:solidFill>
                <a:latin typeface="+mj-lt"/>
              </a:rPr>
              <a:t>	 International,</a:t>
            </a:r>
          </a:p>
          <a:p>
            <a:pPr lvl="2" eaLnBrk="1" hangingPunct="1">
              <a:buFont typeface="Wingdings" pitchFamily="2" charset="2"/>
              <a:buChar char="Ø"/>
              <a:defRPr/>
            </a:pPr>
            <a:r>
              <a:rPr lang="fr-FR" sz="3200" dirty="0" smtClean="0">
                <a:solidFill>
                  <a:srgbClr val="FFFF00"/>
                </a:solidFill>
                <a:latin typeface="+mj-lt"/>
              </a:rPr>
              <a:t>	 Européen,</a:t>
            </a:r>
          </a:p>
          <a:p>
            <a:pPr lvl="2" eaLnBrk="1" hangingPunct="1">
              <a:buFont typeface="Wingdings" pitchFamily="2" charset="2"/>
              <a:buChar char="Ø"/>
              <a:defRPr/>
            </a:pPr>
            <a:r>
              <a:rPr lang="fr-FR" sz="3200" dirty="0" smtClean="0">
                <a:solidFill>
                  <a:srgbClr val="FFFF00"/>
                </a:solidFill>
                <a:latin typeface="+mj-lt"/>
              </a:rPr>
              <a:t>	 National.</a:t>
            </a:r>
          </a:p>
        </p:txBody>
      </p:sp>
      <p:pic>
        <p:nvPicPr>
          <p:cNvPr id="7172" name="Picture 6" descr="bandea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6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descr="logo pièc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43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Espace réservé du pied de page 1"/>
          <p:cNvSpPr>
            <a:spLocks noGrp="1"/>
          </p:cNvSpPr>
          <p:nvPr>
            <p:ph type="ftr" sz="quarter" idx="11"/>
          </p:nvPr>
        </p:nvSpPr>
        <p:spPr>
          <a:xfrm>
            <a:off x="2268538" y="6372225"/>
            <a:ext cx="460692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fr-FR" sz="1400" b="1" dirty="0">
              <a:solidFill>
                <a:schemeClr val="bg1"/>
              </a:solidFill>
              <a:latin typeface="Times New Roman" pitchFamily="18" charset="0"/>
            </a:endParaRPr>
          </a:p>
        </p:txBody>
      </p:sp>
      <p:sp>
        <p:nvSpPr>
          <p:cNvPr id="7175" name="Espace réservé du numéro de diapositive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6BC5112-A7B2-48BB-98CD-A405F4DCFC52}" type="slidenum">
              <a:rPr lang="fr-FR" sz="1400" smtClean="0">
                <a:solidFill>
                  <a:schemeClr val="bg1"/>
                </a:solidFill>
                <a:latin typeface="Times New Roman" pitchFamily="18" charset="0"/>
              </a:rPr>
              <a:pPr eaLnBrk="1" hangingPunct="1"/>
              <a:t>7</a:t>
            </a:fld>
            <a:endParaRPr lang="fr-FR" sz="1400" smtClean="0">
              <a:solidFill>
                <a:schemeClr val="bg1"/>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5">
                                            <p:txEl>
                                              <p:pRg st="2" end="2"/>
                                            </p:txEl>
                                          </p:spTgt>
                                        </p:tgtEl>
                                        <p:attrNameLst>
                                          <p:attrName>style.visibility</p:attrName>
                                        </p:attrNameLst>
                                      </p:cBhvr>
                                      <p:to>
                                        <p:strVal val="visible"/>
                                      </p:to>
                                    </p:set>
                                    <p:anim calcmode="lin" valueType="num">
                                      <p:cBhvr additive="base">
                                        <p:cTn id="7" dur="500" fill="hold"/>
                                        <p:tgtEl>
                                          <p:spTgt spid="1024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245">
                                            <p:txEl>
                                              <p:pRg st="3" end="3"/>
                                            </p:txEl>
                                          </p:spTgt>
                                        </p:tgtEl>
                                        <p:attrNameLst>
                                          <p:attrName>style.visibility</p:attrName>
                                        </p:attrNameLst>
                                      </p:cBhvr>
                                      <p:to>
                                        <p:strVal val="visible"/>
                                      </p:to>
                                    </p:set>
                                    <p:anim calcmode="lin" valueType="num">
                                      <p:cBhvr additive="base">
                                        <p:cTn id="13" dur="500" fill="hold"/>
                                        <p:tgtEl>
                                          <p:spTgt spid="1024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245">
                                            <p:txEl>
                                              <p:pRg st="4" end="4"/>
                                            </p:txEl>
                                          </p:spTgt>
                                        </p:tgtEl>
                                        <p:attrNameLst>
                                          <p:attrName>style.visibility</p:attrName>
                                        </p:attrNameLst>
                                      </p:cBhvr>
                                      <p:to>
                                        <p:strVal val="visible"/>
                                      </p:to>
                                    </p:set>
                                    <p:anim calcmode="lin" valueType="num">
                                      <p:cBhvr additive="base">
                                        <p:cTn id="19" dur="500" fill="hold"/>
                                        <p:tgtEl>
                                          <p:spTgt spid="1024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1447800" y="228600"/>
            <a:ext cx="6477000" cy="914400"/>
          </a:xfrm>
        </p:spPr>
        <p:txBody>
          <a:bodyPr/>
          <a:lstStyle/>
          <a:p>
            <a:pPr eaLnBrk="1" hangingPunct="1">
              <a:defRPr/>
            </a:pPr>
            <a:r>
              <a:rPr lang="fr-FR" b="1" dirty="0" smtClean="0">
                <a:solidFill>
                  <a:srgbClr val="FF0000"/>
                </a:solidFill>
                <a:effectLst>
                  <a:outerShdw blurRad="38100" dist="38100" dir="2700000" algn="tl">
                    <a:srgbClr val="000000"/>
                  </a:outerShdw>
                </a:effectLst>
              </a:rPr>
              <a:t>Au plan international</a:t>
            </a:r>
          </a:p>
        </p:txBody>
      </p:sp>
      <p:sp>
        <p:nvSpPr>
          <p:cNvPr id="8197" name="Rectangle 3"/>
          <p:cNvSpPr>
            <a:spLocks noGrp="1" noChangeArrowheads="1"/>
          </p:cNvSpPr>
          <p:nvPr>
            <p:ph type="body" idx="1"/>
          </p:nvPr>
        </p:nvSpPr>
        <p:spPr>
          <a:xfrm>
            <a:off x="1476375" y="1484313"/>
            <a:ext cx="7239000" cy="3257550"/>
          </a:xfrm>
        </p:spPr>
        <p:txBody>
          <a:bodyPr>
            <a:normAutofit fontScale="62500" lnSpcReduction="20000"/>
          </a:bodyPr>
          <a:lstStyle/>
          <a:p>
            <a:pPr eaLnBrk="1" hangingPunct="1">
              <a:buFont typeface="Arial" pitchFamily="34" charset="0"/>
              <a:buChar char="•"/>
              <a:defRPr/>
            </a:pPr>
            <a:r>
              <a:rPr lang="fr-FR" dirty="0" smtClean="0"/>
              <a:t> </a:t>
            </a:r>
            <a:r>
              <a:rPr lang="fr-FR" sz="2200" b="1" dirty="0" smtClean="0">
                <a:solidFill>
                  <a:srgbClr val="FFFF00"/>
                </a:solidFill>
              </a:rPr>
              <a:t>Le Code pour la conduite des enquêtes sur les accidents et incidents de mer </a:t>
            </a:r>
          </a:p>
          <a:p>
            <a:pPr eaLnBrk="1" hangingPunct="1">
              <a:buFont typeface="Arial" pitchFamily="34" charset="0"/>
              <a:buChar char="•"/>
              <a:defRPr/>
            </a:pPr>
            <a:endParaRPr lang="fr-FR" sz="2000" b="1" dirty="0">
              <a:solidFill>
                <a:srgbClr val="FFFF00"/>
              </a:solidFill>
            </a:endParaRPr>
          </a:p>
          <a:p>
            <a:pPr marL="0" indent="0" algn="ctr" eaLnBrk="1" hangingPunct="1">
              <a:buNone/>
              <a:defRPr/>
            </a:pPr>
            <a:r>
              <a:rPr lang="fr-FR" sz="2000" dirty="0" smtClean="0"/>
              <a:t>adopté par l’OMI, a été refondu en 2008.	</a:t>
            </a:r>
          </a:p>
          <a:p>
            <a:pPr eaLnBrk="1" hangingPunct="1">
              <a:buFont typeface="Arial" pitchFamily="34" charset="0"/>
              <a:buChar char="•"/>
              <a:defRPr/>
            </a:pPr>
            <a:endParaRPr lang="fr-FR" sz="2000" b="1" dirty="0">
              <a:solidFill>
                <a:srgbClr val="FFFF00"/>
              </a:solidFill>
            </a:endParaRPr>
          </a:p>
          <a:p>
            <a:pPr eaLnBrk="1" hangingPunct="1">
              <a:buFont typeface="Arial" pitchFamily="34" charset="0"/>
              <a:buChar char="•"/>
              <a:defRPr/>
            </a:pPr>
            <a:endParaRPr lang="fr-FR" sz="2000" b="1" dirty="0" smtClean="0">
              <a:solidFill>
                <a:srgbClr val="FFFF00"/>
              </a:solidFill>
            </a:endParaRPr>
          </a:p>
          <a:p>
            <a:pPr marL="0" indent="0" algn="ctr" eaLnBrk="1" hangingPunct="1">
              <a:buNone/>
              <a:defRPr/>
            </a:pPr>
            <a:r>
              <a:rPr lang="fr-FR" sz="2600" b="1" dirty="0" smtClean="0">
                <a:solidFill>
                  <a:srgbClr val="FFFF00"/>
                </a:solidFill>
              </a:rPr>
              <a:t>la Résolution </a:t>
            </a:r>
            <a:r>
              <a:rPr lang="fr-FR" sz="2600" b="1" dirty="0">
                <a:solidFill>
                  <a:srgbClr val="FFFF00"/>
                </a:solidFill>
              </a:rPr>
              <a:t>MSC 255 </a:t>
            </a:r>
            <a:r>
              <a:rPr lang="fr-FR" sz="2600" b="1" dirty="0" smtClean="0">
                <a:solidFill>
                  <a:srgbClr val="FFFF00"/>
                </a:solidFill>
              </a:rPr>
              <a:t>du 16/05/2008</a:t>
            </a:r>
            <a:endParaRPr lang="fr-FR" sz="2400" b="1" dirty="0" smtClean="0">
              <a:solidFill>
                <a:srgbClr val="FFFF00"/>
              </a:solidFill>
            </a:endParaRPr>
          </a:p>
          <a:p>
            <a:pPr marL="0" indent="0" eaLnBrk="1" hangingPunct="1">
              <a:buNone/>
              <a:defRPr/>
            </a:pPr>
            <a:endParaRPr lang="fr-FR" sz="2400" b="1" dirty="0">
              <a:solidFill>
                <a:srgbClr val="FFFF00"/>
              </a:solidFill>
            </a:endParaRPr>
          </a:p>
          <a:p>
            <a:pPr marL="0" indent="0" algn="ctr" eaLnBrk="1" hangingPunct="1">
              <a:buNone/>
              <a:defRPr/>
            </a:pPr>
            <a:r>
              <a:rPr lang="fr-FR" sz="2300" b="1" dirty="0" smtClean="0">
                <a:solidFill>
                  <a:srgbClr val="FFFF00"/>
                </a:solidFill>
              </a:rPr>
              <a:t>entrée en vigueur le 1</a:t>
            </a:r>
            <a:r>
              <a:rPr lang="fr-FR" sz="2300" b="1" baseline="30000" dirty="0" smtClean="0">
                <a:solidFill>
                  <a:srgbClr val="FFFF00"/>
                </a:solidFill>
              </a:rPr>
              <a:t>er</a:t>
            </a:r>
            <a:r>
              <a:rPr lang="fr-FR" sz="2300" b="1" dirty="0" smtClean="0">
                <a:solidFill>
                  <a:srgbClr val="FFFF00"/>
                </a:solidFill>
              </a:rPr>
              <a:t> janvier 2010</a:t>
            </a:r>
          </a:p>
          <a:p>
            <a:pPr marL="0" indent="0" eaLnBrk="1" hangingPunct="1">
              <a:buNone/>
              <a:defRPr/>
            </a:pPr>
            <a:endParaRPr lang="fr-FR" sz="2000" dirty="0"/>
          </a:p>
          <a:p>
            <a:pPr eaLnBrk="1" hangingPunct="1">
              <a:buFont typeface="Arial" pitchFamily="34" charset="0"/>
              <a:buChar char="•"/>
              <a:defRPr/>
            </a:pPr>
            <a:endParaRPr lang="fr-FR" sz="2000" dirty="0" smtClean="0"/>
          </a:p>
          <a:p>
            <a:pPr eaLnBrk="1" hangingPunct="1">
              <a:buFont typeface="Arial" pitchFamily="34" charset="0"/>
              <a:buChar char="•"/>
              <a:defRPr/>
            </a:pPr>
            <a:r>
              <a:rPr lang="fr-FR" sz="2000" dirty="0" smtClean="0"/>
              <a:t>La participation au Marine Accident Investigation International Forum (MAIIF).</a:t>
            </a:r>
          </a:p>
          <a:p>
            <a:pPr eaLnBrk="1" hangingPunct="1">
              <a:buFont typeface="Arial" pitchFamily="34" charset="0"/>
              <a:buChar char="•"/>
              <a:defRPr/>
            </a:pPr>
            <a:endParaRPr lang="fr-FR" sz="2000" dirty="0" smtClean="0"/>
          </a:p>
          <a:p>
            <a:pPr eaLnBrk="1" hangingPunct="1">
              <a:buFont typeface="Arial" pitchFamily="34" charset="0"/>
              <a:buChar char="•"/>
              <a:defRPr/>
            </a:pPr>
            <a:r>
              <a:rPr lang="fr-FR" sz="2000" dirty="0" smtClean="0"/>
              <a:t>Les relations bilatérales avec les homologues européens ou non:</a:t>
            </a:r>
          </a:p>
          <a:p>
            <a:pPr marL="0" indent="0" eaLnBrk="1" hangingPunct="1">
              <a:buNone/>
              <a:defRPr/>
            </a:pPr>
            <a:r>
              <a:rPr lang="fr-FR" sz="2000" dirty="0" smtClean="0"/>
              <a:t>	   Ex :	Le MAIB, le MSIU, le BSU, le BMAIB, le GPIAM</a:t>
            </a:r>
          </a:p>
          <a:p>
            <a:pPr marL="0" indent="0" eaLnBrk="1" hangingPunct="1">
              <a:buNone/>
              <a:defRPr/>
            </a:pPr>
            <a:r>
              <a:rPr lang="fr-FR" sz="2000" dirty="0"/>
              <a:t>	</a:t>
            </a:r>
            <a:r>
              <a:rPr lang="fr-FR" sz="2000" dirty="0" smtClean="0"/>
              <a:t>	Norvège, Bahamas, Chypre </a:t>
            </a:r>
            <a:r>
              <a:rPr lang="fr-FR" sz="2000" dirty="0" err="1" smtClean="0"/>
              <a:t>etc</a:t>
            </a:r>
            <a:r>
              <a:rPr lang="fr-FR" sz="2000" dirty="0" smtClean="0"/>
              <a:t> …</a:t>
            </a:r>
          </a:p>
          <a:p>
            <a:pPr eaLnBrk="1" hangingPunct="1">
              <a:buFont typeface="Wingdings" pitchFamily="2" charset="2"/>
              <a:buNone/>
              <a:defRPr/>
            </a:pPr>
            <a:endParaRPr lang="fr-FR" sz="2000" dirty="0" smtClean="0"/>
          </a:p>
        </p:txBody>
      </p:sp>
      <p:pic>
        <p:nvPicPr>
          <p:cNvPr id="8196" name="Picture 6" descr="bandea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88" y="0"/>
            <a:ext cx="116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7" descr="logo pièc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43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Espace réservé du pied de page 1"/>
          <p:cNvSpPr>
            <a:spLocks noGrp="1"/>
          </p:cNvSpPr>
          <p:nvPr>
            <p:ph type="ftr" sz="quarter" idx="11"/>
          </p:nvPr>
        </p:nvSpPr>
        <p:spPr>
          <a:xfrm>
            <a:off x="2484438" y="6248400"/>
            <a:ext cx="4751387"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fr-FR" sz="1400" b="1" dirty="0">
              <a:solidFill>
                <a:schemeClr val="bg1"/>
              </a:solidFill>
              <a:latin typeface="Times New Roman" pitchFamily="18" charset="0"/>
            </a:endParaRPr>
          </a:p>
        </p:txBody>
      </p:sp>
      <p:sp>
        <p:nvSpPr>
          <p:cNvPr id="8199" name="Espace réservé du numéro de diapositive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F349B7D2-B849-4A61-B425-2C728D7AB69F}" type="slidenum">
              <a:rPr lang="fr-FR" sz="1400" smtClean="0">
                <a:solidFill>
                  <a:schemeClr val="bg1"/>
                </a:solidFill>
                <a:latin typeface="Times New Roman" pitchFamily="18" charset="0"/>
              </a:rPr>
              <a:pPr eaLnBrk="1" hangingPunct="1"/>
              <a:t>8</a:t>
            </a:fld>
            <a:endParaRPr lang="fr-FR" sz="1400" smtClean="0">
              <a:solidFill>
                <a:schemeClr val="bg1"/>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676400" y="228600"/>
            <a:ext cx="7315200" cy="838200"/>
          </a:xfrm>
        </p:spPr>
        <p:txBody>
          <a:bodyPr/>
          <a:lstStyle/>
          <a:p>
            <a:pPr eaLnBrk="1" hangingPunct="1">
              <a:defRPr/>
            </a:pPr>
            <a:r>
              <a:rPr lang="fr-FR" b="1" dirty="0" smtClean="0">
                <a:solidFill>
                  <a:srgbClr val="FF0000"/>
                </a:solidFill>
                <a:effectLst>
                  <a:outerShdw blurRad="38100" dist="38100" dir="2700000" algn="tl">
                    <a:srgbClr val="000000"/>
                  </a:outerShdw>
                </a:effectLst>
              </a:rPr>
              <a:t>Au plan communautaire</a:t>
            </a:r>
          </a:p>
        </p:txBody>
      </p:sp>
      <p:sp>
        <p:nvSpPr>
          <p:cNvPr id="9221" name="Rectangle 3"/>
          <p:cNvSpPr>
            <a:spLocks noGrp="1" noChangeArrowheads="1"/>
          </p:cNvSpPr>
          <p:nvPr>
            <p:ph type="body" idx="1"/>
          </p:nvPr>
        </p:nvSpPr>
        <p:spPr>
          <a:xfrm>
            <a:off x="1547813" y="1341438"/>
            <a:ext cx="7561262" cy="4267200"/>
          </a:xfrm>
        </p:spPr>
        <p:txBody>
          <a:bodyPr>
            <a:normAutofit fontScale="55000" lnSpcReduction="20000"/>
          </a:bodyPr>
          <a:lstStyle/>
          <a:p>
            <a:pPr eaLnBrk="1" hangingPunct="1">
              <a:buFont typeface="Wingdings" pitchFamily="2" charset="2"/>
              <a:buChar char="Ø"/>
              <a:defRPr/>
            </a:pPr>
            <a:r>
              <a:rPr lang="fr-FR" sz="2900" dirty="0"/>
              <a:t>La Directive … 2009/18/CE </a:t>
            </a:r>
            <a:r>
              <a:rPr lang="fr-FR" sz="2900" dirty="0" smtClean="0"/>
              <a:t>du 	        		</a:t>
            </a:r>
            <a:r>
              <a:rPr lang="fr-FR" sz="2900" b="1" dirty="0" smtClean="0"/>
              <a:t>23 </a:t>
            </a:r>
            <a:r>
              <a:rPr lang="fr-FR" sz="2900" b="1" dirty="0"/>
              <a:t>avril 2009</a:t>
            </a:r>
          </a:p>
          <a:p>
            <a:pPr lvl="1">
              <a:buFont typeface="Courier New" pitchFamily="49" charset="0"/>
              <a:buChar char="o"/>
              <a:defRPr/>
            </a:pPr>
            <a:r>
              <a:rPr lang="fr-FR" sz="2900" b="1" dirty="0" smtClean="0">
                <a:solidFill>
                  <a:schemeClr val="tx1"/>
                </a:solidFill>
                <a:latin typeface="Arial" pitchFamily="34" charset="0"/>
                <a:cs typeface="Arial" pitchFamily="34" charset="0"/>
              </a:rPr>
              <a:t>Entrée en vigueur le</a:t>
            </a:r>
            <a:r>
              <a:rPr lang="fr-FR" sz="2500" dirty="0" smtClean="0">
                <a:solidFill>
                  <a:schemeClr val="tx1"/>
                </a:solidFill>
                <a:latin typeface="Arial" pitchFamily="34" charset="0"/>
                <a:cs typeface="Arial" pitchFamily="34" charset="0"/>
              </a:rPr>
              <a:t>				</a:t>
            </a:r>
            <a:r>
              <a:rPr lang="fr-FR" sz="2900" b="1" dirty="0" smtClean="0">
                <a:solidFill>
                  <a:schemeClr val="tx1"/>
                </a:solidFill>
                <a:latin typeface="Arial" pitchFamily="34" charset="0"/>
                <a:cs typeface="Arial" pitchFamily="34" charset="0"/>
              </a:rPr>
              <a:t>17 </a:t>
            </a:r>
            <a:r>
              <a:rPr lang="fr-FR" sz="2900" b="1" dirty="0">
                <a:solidFill>
                  <a:schemeClr val="tx1"/>
                </a:solidFill>
                <a:latin typeface="Arial" pitchFamily="34" charset="0"/>
                <a:cs typeface="Arial" pitchFamily="34" charset="0"/>
              </a:rPr>
              <a:t>juin 2011</a:t>
            </a:r>
          </a:p>
          <a:p>
            <a:pPr lvl="1">
              <a:buFont typeface="Courier New" pitchFamily="49" charset="0"/>
              <a:buChar char="o"/>
              <a:defRPr/>
            </a:pPr>
            <a:r>
              <a:rPr lang="fr-FR" sz="2500" dirty="0" smtClean="0">
                <a:solidFill>
                  <a:srgbClr val="FFFF00"/>
                </a:solidFill>
                <a:latin typeface="Arial" pitchFamily="34" charset="0"/>
                <a:cs typeface="Arial" pitchFamily="34" charset="0"/>
              </a:rPr>
              <a:t>Transposition </a:t>
            </a:r>
            <a:r>
              <a:rPr lang="fr-FR" sz="2500" dirty="0">
                <a:solidFill>
                  <a:srgbClr val="FFFF00"/>
                </a:solidFill>
                <a:latin typeface="Arial" pitchFamily="34" charset="0"/>
                <a:cs typeface="Arial" pitchFamily="34" charset="0"/>
              </a:rPr>
              <a:t>effectuée par décret </a:t>
            </a:r>
            <a:r>
              <a:rPr lang="fr-FR" sz="2500" dirty="0" smtClean="0">
                <a:solidFill>
                  <a:srgbClr val="FFFF00"/>
                </a:solidFill>
                <a:latin typeface="Arial" pitchFamily="34" charset="0"/>
                <a:cs typeface="Arial" pitchFamily="34" charset="0"/>
              </a:rPr>
              <a:t>le	           		</a:t>
            </a:r>
            <a:r>
              <a:rPr lang="fr-FR" sz="2900" b="1" dirty="0" smtClean="0">
                <a:solidFill>
                  <a:srgbClr val="FFFF00"/>
                </a:solidFill>
                <a:latin typeface="Arial" pitchFamily="34" charset="0"/>
                <a:cs typeface="Arial" pitchFamily="34" charset="0"/>
              </a:rPr>
              <a:t>04 </a:t>
            </a:r>
            <a:r>
              <a:rPr lang="fr-FR" sz="2900" b="1" dirty="0">
                <a:solidFill>
                  <a:srgbClr val="FFFF00"/>
                </a:solidFill>
                <a:latin typeface="Arial" pitchFamily="34" charset="0"/>
                <a:cs typeface="Arial" pitchFamily="34" charset="0"/>
              </a:rPr>
              <a:t>mai 2012</a:t>
            </a:r>
            <a:r>
              <a:rPr lang="fr-FR" sz="2500" dirty="0">
                <a:solidFill>
                  <a:srgbClr val="FFFF00"/>
                </a:solidFill>
                <a:latin typeface="Arial" pitchFamily="34" charset="0"/>
                <a:cs typeface="Arial" pitchFamily="34" charset="0"/>
              </a:rPr>
              <a:t> </a:t>
            </a:r>
            <a:endParaRPr lang="fr-FR" sz="2500" dirty="0" smtClean="0">
              <a:solidFill>
                <a:srgbClr val="FFFF00"/>
              </a:solidFill>
              <a:latin typeface="Arial" pitchFamily="34" charset="0"/>
              <a:cs typeface="Arial" pitchFamily="34" charset="0"/>
            </a:endParaRPr>
          </a:p>
          <a:p>
            <a:pPr lvl="1">
              <a:buFont typeface="Courier New" pitchFamily="49" charset="0"/>
              <a:buChar char="o"/>
              <a:defRPr/>
            </a:pPr>
            <a:endParaRPr lang="fr-FR" sz="1900" dirty="0">
              <a:latin typeface="Arial" pitchFamily="34" charset="0"/>
              <a:cs typeface="Arial" pitchFamily="34" charset="0"/>
            </a:endParaRPr>
          </a:p>
          <a:p>
            <a:pPr lvl="1">
              <a:buFont typeface="Courier New" pitchFamily="49" charset="0"/>
              <a:buChar char="o"/>
              <a:defRPr/>
            </a:pPr>
            <a:endParaRPr lang="fr-FR" sz="600" b="1" dirty="0" smtClean="0"/>
          </a:p>
          <a:p>
            <a:pPr eaLnBrk="1" hangingPunct="1">
              <a:buFont typeface="Wingdings" pitchFamily="2" charset="2"/>
              <a:buChar char="Ø"/>
              <a:defRPr/>
            </a:pPr>
            <a:r>
              <a:rPr lang="fr-FR" sz="2600" dirty="0" smtClean="0">
                <a:cs typeface="Arial" pitchFamily="34" charset="0"/>
              </a:rPr>
              <a:t>Dans la Directive : </a:t>
            </a:r>
          </a:p>
          <a:p>
            <a:pPr marL="0" indent="0" eaLnBrk="1" hangingPunct="1">
              <a:buFontTx/>
              <a:buNone/>
              <a:defRPr/>
            </a:pPr>
            <a:r>
              <a:rPr lang="fr-FR" sz="2300" b="1" dirty="0">
                <a:solidFill>
                  <a:schemeClr val="tx1"/>
                </a:solidFill>
                <a:cs typeface="Arial" pitchFamily="34" charset="0"/>
              </a:rPr>
              <a:t>L</a:t>
            </a:r>
            <a:r>
              <a:rPr lang="fr-FR" sz="2300" b="1" dirty="0" smtClean="0">
                <a:solidFill>
                  <a:schemeClr val="tx1"/>
                </a:solidFill>
                <a:cs typeface="Arial" pitchFamily="34" charset="0"/>
              </a:rPr>
              <a:t>es </a:t>
            </a:r>
            <a:r>
              <a:rPr lang="fr-FR" sz="2300" b="1" dirty="0">
                <a:solidFill>
                  <a:schemeClr val="tx1"/>
                </a:solidFill>
                <a:cs typeface="Arial" pitchFamily="34" charset="0"/>
              </a:rPr>
              <a:t>principes fondamentaux régissant les enquêtes sur les accidents dans le secteur maritime. … </a:t>
            </a:r>
            <a:endParaRPr lang="fr-FR" sz="2300" b="1" dirty="0" smtClean="0">
              <a:solidFill>
                <a:schemeClr val="tx1"/>
              </a:solidFill>
              <a:cs typeface="Arial" pitchFamily="34" charset="0"/>
            </a:endParaRPr>
          </a:p>
          <a:p>
            <a:pPr lvl="1">
              <a:buFont typeface="Courier New" pitchFamily="49" charset="0"/>
              <a:buChar char="o"/>
              <a:defRPr/>
            </a:pPr>
            <a:r>
              <a:rPr lang="fr-FR" sz="2200" dirty="0">
                <a:solidFill>
                  <a:schemeClr val="tx1"/>
                </a:solidFill>
                <a:latin typeface="Arial" pitchFamily="34" charset="0"/>
                <a:cs typeface="Arial" pitchFamily="34" charset="0"/>
              </a:rPr>
              <a:t>Le champ d’application</a:t>
            </a:r>
          </a:p>
          <a:p>
            <a:pPr lvl="1">
              <a:buFont typeface="Courier New" pitchFamily="49" charset="0"/>
              <a:buChar char="o"/>
              <a:defRPr/>
            </a:pPr>
            <a:r>
              <a:rPr lang="fr-FR" sz="2200" dirty="0" smtClean="0">
                <a:solidFill>
                  <a:schemeClr val="tx1"/>
                </a:solidFill>
                <a:latin typeface="Arial" pitchFamily="34" charset="0"/>
                <a:cs typeface="Arial" pitchFamily="34" charset="0"/>
              </a:rPr>
              <a:t>Le statut des organismes d’enquêtes </a:t>
            </a:r>
          </a:p>
          <a:p>
            <a:pPr lvl="1">
              <a:buFont typeface="Courier New" pitchFamily="49" charset="0"/>
              <a:buChar char="o"/>
              <a:defRPr/>
            </a:pPr>
            <a:r>
              <a:rPr lang="fr-FR" sz="2200" dirty="0" smtClean="0">
                <a:solidFill>
                  <a:schemeClr val="tx1"/>
                </a:solidFill>
                <a:latin typeface="Arial" pitchFamily="34" charset="0"/>
                <a:cs typeface="Arial" pitchFamily="34" charset="0"/>
              </a:rPr>
              <a:t>Les obligations de notifications, statut</a:t>
            </a:r>
            <a:r>
              <a:rPr lang="fr-FR" sz="2200" dirty="0">
                <a:solidFill>
                  <a:schemeClr val="tx1"/>
                </a:solidFill>
                <a:latin typeface="Arial" pitchFamily="34" charset="0"/>
                <a:cs typeface="Arial" pitchFamily="34" charset="0"/>
              </a:rPr>
              <a:t>, obligations et délais </a:t>
            </a:r>
            <a:r>
              <a:rPr lang="fr-FR" sz="2200" dirty="0" smtClean="0">
                <a:solidFill>
                  <a:schemeClr val="tx1"/>
                </a:solidFill>
                <a:latin typeface="Arial" pitchFamily="34" charset="0"/>
                <a:cs typeface="Arial" pitchFamily="34" charset="0"/>
              </a:rPr>
              <a:t>d’enquêtes</a:t>
            </a:r>
          </a:p>
          <a:p>
            <a:pPr lvl="1">
              <a:buFont typeface="Courier New" pitchFamily="49" charset="0"/>
              <a:buChar char="o"/>
              <a:defRPr/>
            </a:pPr>
            <a:r>
              <a:rPr lang="fr-FR" sz="2200" dirty="0" smtClean="0">
                <a:solidFill>
                  <a:schemeClr val="tx1"/>
                </a:solidFill>
                <a:latin typeface="Arial" pitchFamily="34" charset="0"/>
                <a:cs typeface="Arial" pitchFamily="34" charset="0"/>
              </a:rPr>
              <a:t>Le contenu des rapports</a:t>
            </a:r>
          </a:p>
          <a:p>
            <a:pPr lvl="1">
              <a:buFont typeface="Courier New" pitchFamily="49" charset="0"/>
              <a:buChar char="o"/>
              <a:defRPr/>
            </a:pPr>
            <a:r>
              <a:rPr lang="fr-FR" sz="2200" dirty="0" smtClean="0">
                <a:solidFill>
                  <a:schemeClr val="tx1"/>
                </a:solidFill>
                <a:latin typeface="Arial" pitchFamily="34" charset="0"/>
                <a:cs typeface="Arial" pitchFamily="34" charset="0"/>
              </a:rPr>
              <a:t>Les délais</a:t>
            </a:r>
            <a:endParaRPr lang="fr-FR" sz="2200" dirty="0">
              <a:solidFill>
                <a:schemeClr val="tx1"/>
              </a:solidFill>
              <a:latin typeface="Arial" pitchFamily="34" charset="0"/>
              <a:cs typeface="Arial" pitchFamily="34" charset="0"/>
            </a:endParaRPr>
          </a:p>
          <a:p>
            <a:pPr lvl="1">
              <a:buFont typeface="Courier New" pitchFamily="49" charset="0"/>
              <a:buChar char="o"/>
              <a:defRPr/>
            </a:pPr>
            <a:r>
              <a:rPr lang="fr-FR" sz="2200" dirty="0" smtClean="0">
                <a:solidFill>
                  <a:schemeClr val="tx1"/>
                </a:solidFill>
                <a:latin typeface="Arial" pitchFamily="34" charset="0"/>
                <a:cs typeface="Arial" pitchFamily="34" charset="0"/>
              </a:rPr>
              <a:t>Le cadre de coopération permanente entre </a:t>
            </a:r>
            <a:r>
              <a:rPr lang="fr-FR" sz="2200" dirty="0">
                <a:solidFill>
                  <a:schemeClr val="tx1"/>
                </a:solidFill>
                <a:latin typeface="Arial" pitchFamily="34" charset="0"/>
                <a:cs typeface="Arial" pitchFamily="34" charset="0"/>
              </a:rPr>
              <a:t>Etat </a:t>
            </a:r>
            <a:r>
              <a:rPr lang="fr-FR" sz="2200" dirty="0" smtClean="0">
                <a:solidFill>
                  <a:schemeClr val="tx1"/>
                </a:solidFill>
                <a:latin typeface="Arial" pitchFamily="34" charset="0"/>
                <a:cs typeface="Arial" pitchFamily="34" charset="0"/>
              </a:rPr>
              <a:t>membres</a:t>
            </a:r>
          </a:p>
          <a:p>
            <a:pPr lvl="1">
              <a:buFont typeface="Courier New" pitchFamily="49" charset="0"/>
              <a:buChar char="o"/>
              <a:defRPr/>
            </a:pPr>
            <a:r>
              <a:rPr lang="fr-FR" sz="2200" dirty="0" smtClean="0">
                <a:solidFill>
                  <a:schemeClr val="tx1"/>
                </a:solidFill>
                <a:latin typeface="Arial" pitchFamily="34" charset="0"/>
                <a:cs typeface="Arial" pitchFamily="34" charset="0"/>
              </a:rPr>
              <a:t>La </a:t>
            </a:r>
            <a:r>
              <a:rPr lang="fr-FR" sz="2200" dirty="0">
                <a:solidFill>
                  <a:schemeClr val="tx1"/>
                </a:solidFill>
                <a:latin typeface="Arial" pitchFamily="34" charset="0"/>
                <a:cs typeface="Arial" pitchFamily="34" charset="0"/>
              </a:rPr>
              <a:t>base de données de </a:t>
            </a:r>
            <a:r>
              <a:rPr lang="fr-FR" sz="2200" dirty="0" smtClean="0">
                <a:solidFill>
                  <a:schemeClr val="tx1"/>
                </a:solidFill>
                <a:latin typeface="Arial" pitchFamily="34" charset="0"/>
                <a:cs typeface="Arial" pitchFamily="34" charset="0"/>
              </a:rPr>
              <a:t>l’EMCIP</a:t>
            </a:r>
            <a:endParaRPr lang="fr-FR" sz="2200" dirty="0">
              <a:solidFill>
                <a:schemeClr val="tx1"/>
              </a:solidFill>
              <a:latin typeface="Arial" pitchFamily="34" charset="0"/>
              <a:cs typeface="Arial" pitchFamily="34" charset="0"/>
            </a:endParaRPr>
          </a:p>
          <a:p>
            <a:pPr eaLnBrk="1" hangingPunct="1">
              <a:buFont typeface="Wingdings" pitchFamily="2" charset="2"/>
              <a:buChar char="Ø"/>
              <a:defRPr/>
            </a:pPr>
            <a:endParaRPr lang="fr-FR" sz="1900" dirty="0">
              <a:cs typeface="Arial" pitchFamily="34" charset="0"/>
            </a:endParaRPr>
          </a:p>
          <a:p>
            <a:pPr eaLnBrk="1" hangingPunct="1">
              <a:buFont typeface="Wingdings" pitchFamily="2" charset="2"/>
              <a:buChar char="Ø"/>
              <a:defRPr/>
            </a:pPr>
            <a:endParaRPr lang="fr-FR" sz="1900" dirty="0">
              <a:cs typeface="Arial" pitchFamily="34" charset="0"/>
            </a:endParaRPr>
          </a:p>
          <a:p>
            <a:pPr eaLnBrk="1" hangingPunct="1">
              <a:buFont typeface="Wingdings" pitchFamily="2" charset="2"/>
              <a:buChar char="Ø"/>
              <a:defRPr/>
            </a:pPr>
            <a:r>
              <a:rPr lang="fr-FR" sz="2400" b="1" dirty="0">
                <a:cs typeface="Arial" pitchFamily="34" charset="0"/>
              </a:rPr>
              <a:t>L’Agence Européenne de Sécurité Maritime</a:t>
            </a:r>
            <a:r>
              <a:rPr lang="fr-FR" sz="2400" dirty="0">
                <a:cs typeface="Arial" pitchFamily="34" charset="0"/>
              </a:rPr>
              <a:t> (EMSA)</a:t>
            </a:r>
          </a:p>
          <a:p>
            <a:pPr lvl="1" eaLnBrk="1" hangingPunct="1">
              <a:buFont typeface="Courier New" pitchFamily="49" charset="0"/>
              <a:buChar char="o"/>
              <a:defRPr/>
            </a:pPr>
            <a:r>
              <a:rPr lang="fr-FR" sz="2000" dirty="0" smtClean="0">
                <a:solidFill>
                  <a:schemeClr val="tx1"/>
                </a:solidFill>
                <a:latin typeface="Arial" pitchFamily="34" charset="0"/>
                <a:cs typeface="Arial" pitchFamily="34" charset="0"/>
              </a:rPr>
              <a:t>Cadre de coopération permanent (PCF)</a:t>
            </a:r>
          </a:p>
          <a:p>
            <a:pPr lvl="1" eaLnBrk="1" hangingPunct="1">
              <a:buFont typeface="Courier New" pitchFamily="49" charset="0"/>
              <a:buChar char="o"/>
              <a:defRPr/>
            </a:pPr>
            <a:r>
              <a:rPr lang="fr-FR" sz="2000" dirty="0" smtClean="0">
                <a:solidFill>
                  <a:schemeClr val="tx1"/>
                </a:solidFill>
                <a:latin typeface="Arial" pitchFamily="34" charset="0"/>
                <a:cs typeface="Arial" pitchFamily="34" charset="0"/>
              </a:rPr>
              <a:t>Coordination méthodologique</a:t>
            </a:r>
          </a:p>
          <a:p>
            <a:pPr marL="1371600" lvl="2" indent="-457200" eaLnBrk="1" hangingPunct="1">
              <a:buFont typeface="Wingdings" pitchFamily="2" charset="2"/>
              <a:buNone/>
              <a:defRPr/>
            </a:pPr>
            <a:endParaRPr lang="fr-FR" sz="2000" dirty="0" smtClean="0"/>
          </a:p>
          <a:p>
            <a:pPr marL="1371600" lvl="2" indent="-457200" eaLnBrk="1" hangingPunct="1">
              <a:buFont typeface="Wingdings" pitchFamily="2" charset="2"/>
              <a:buNone/>
              <a:defRPr/>
            </a:pPr>
            <a:r>
              <a:rPr lang="fr-FR" sz="2000" dirty="0" smtClean="0">
                <a:latin typeface="Arial" charset="0"/>
              </a:rPr>
              <a:t>	</a:t>
            </a:r>
          </a:p>
        </p:txBody>
      </p:sp>
      <p:pic>
        <p:nvPicPr>
          <p:cNvPr id="9220" name="Picture 6" descr="bandea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6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7" descr="logo pièc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43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Espace réservé du pied de page 1"/>
          <p:cNvSpPr>
            <a:spLocks noGrp="1"/>
          </p:cNvSpPr>
          <p:nvPr>
            <p:ph type="ftr" sz="quarter" idx="11"/>
          </p:nvPr>
        </p:nvSpPr>
        <p:spPr>
          <a:xfrm>
            <a:off x="2339975" y="6248400"/>
            <a:ext cx="46799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fr-FR" sz="1400" b="1" dirty="0">
              <a:solidFill>
                <a:schemeClr val="bg1"/>
              </a:solidFill>
              <a:latin typeface="Times New Roman" pitchFamily="18" charset="0"/>
            </a:endParaRPr>
          </a:p>
        </p:txBody>
      </p:sp>
      <p:sp>
        <p:nvSpPr>
          <p:cNvPr id="9223" name="Espace réservé du numéro de diapositive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17ECB295-1501-4D0D-BB42-AB1526CD8A12}" type="slidenum">
              <a:rPr lang="fr-FR" sz="1400" smtClean="0">
                <a:solidFill>
                  <a:schemeClr val="bg1"/>
                </a:solidFill>
                <a:latin typeface="Times New Roman" pitchFamily="18" charset="0"/>
              </a:rPr>
              <a:pPr eaLnBrk="1" hangingPunct="1"/>
              <a:t>9</a:t>
            </a:fld>
            <a:endParaRPr lang="fr-FR" sz="1400" smtClean="0">
              <a:solidFill>
                <a:schemeClr val="bg1"/>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221">
                                            <p:txEl>
                                              <p:pRg st="5" end="5"/>
                                            </p:txEl>
                                          </p:spTgt>
                                        </p:tgtEl>
                                        <p:attrNameLst>
                                          <p:attrName>style.visibility</p:attrName>
                                        </p:attrNameLst>
                                      </p:cBhvr>
                                      <p:to>
                                        <p:strVal val="visible"/>
                                      </p:to>
                                    </p:set>
                                    <p:animEffect transition="in" filter="fade">
                                      <p:cBhvr>
                                        <p:cTn id="19" dur="1000"/>
                                        <p:tgtEl>
                                          <p:spTgt spid="9221">
                                            <p:txEl>
                                              <p:pRg st="5" end="5"/>
                                            </p:txEl>
                                          </p:spTgt>
                                        </p:tgtEl>
                                      </p:cBhvr>
                                    </p:animEffect>
                                    <p:anim calcmode="lin" valueType="num">
                                      <p:cBhvr>
                                        <p:cTn id="20" dur="1000" fill="hold"/>
                                        <p:tgtEl>
                                          <p:spTgt spid="9221">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9221">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221">
                                            <p:txEl>
                                              <p:pRg st="6" end="6"/>
                                            </p:txEl>
                                          </p:spTgt>
                                        </p:tgtEl>
                                        <p:attrNameLst>
                                          <p:attrName>style.visibility</p:attrName>
                                        </p:attrNameLst>
                                      </p:cBhvr>
                                      <p:to>
                                        <p:strVal val="visible"/>
                                      </p:to>
                                    </p:set>
                                    <p:animEffect transition="in" filter="fade">
                                      <p:cBhvr>
                                        <p:cTn id="24" dur="1000"/>
                                        <p:tgtEl>
                                          <p:spTgt spid="9221">
                                            <p:txEl>
                                              <p:pRg st="6" end="6"/>
                                            </p:txEl>
                                          </p:spTgt>
                                        </p:tgtEl>
                                      </p:cBhvr>
                                    </p:animEffect>
                                    <p:anim calcmode="lin" valueType="num">
                                      <p:cBhvr>
                                        <p:cTn id="25" dur="1000" fill="hold"/>
                                        <p:tgtEl>
                                          <p:spTgt spid="9221">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9221">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221">
                                            <p:txEl>
                                              <p:pRg st="7" end="7"/>
                                            </p:txEl>
                                          </p:spTgt>
                                        </p:tgtEl>
                                        <p:attrNameLst>
                                          <p:attrName>style.visibility</p:attrName>
                                        </p:attrNameLst>
                                      </p:cBhvr>
                                      <p:to>
                                        <p:strVal val="visible"/>
                                      </p:to>
                                    </p:set>
                                    <p:animEffect transition="in" filter="fade">
                                      <p:cBhvr>
                                        <p:cTn id="29" dur="1000"/>
                                        <p:tgtEl>
                                          <p:spTgt spid="9221">
                                            <p:txEl>
                                              <p:pRg st="7" end="7"/>
                                            </p:txEl>
                                          </p:spTgt>
                                        </p:tgtEl>
                                      </p:cBhvr>
                                    </p:animEffect>
                                    <p:anim calcmode="lin" valueType="num">
                                      <p:cBhvr>
                                        <p:cTn id="30" dur="1000" fill="hold"/>
                                        <p:tgtEl>
                                          <p:spTgt spid="9221">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9221">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9221">
                                            <p:txEl>
                                              <p:pRg st="8" end="8"/>
                                            </p:txEl>
                                          </p:spTgt>
                                        </p:tgtEl>
                                        <p:attrNameLst>
                                          <p:attrName>style.visibility</p:attrName>
                                        </p:attrNameLst>
                                      </p:cBhvr>
                                      <p:to>
                                        <p:strVal val="visible"/>
                                      </p:to>
                                    </p:set>
                                    <p:animEffect transition="in" filter="fade">
                                      <p:cBhvr>
                                        <p:cTn id="34" dur="1000"/>
                                        <p:tgtEl>
                                          <p:spTgt spid="9221">
                                            <p:txEl>
                                              <p:pRg st="8" end="8"/>
                                            </p:txEl>
                                          </p:spTgt>
                                        </p:tgtEl>
                                      </p:cBhvr>
                                    </p:animEffect>
                                    <p:anim calcmode="lin" valueType="num">
                                      <p:cBhvr>
                                        <p:cTn id="35" dur="1000" fill="hold"/>
                                        <p:tgtEl>
                                          <p:spTgt spid="9221">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9221">
                                            <p:txEl>
                                              <p:pRg st="8" end="8"/>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9221">
                                            <p:txEl>
                                              <p:pRg st="9" end="9"/>
                                            </p:txEl>
                                          </p:spTgt>
                                        </p:tgtEl>
                                        <p:attrNameLst>
                                          <p:attrName>style.visibility</p:attrName>
                                        </p:attrNameLst>
                                      </p:cBhvr>
                                      <p:to>
                                        <p:strVal val="visible"/>
                                      </p:to>
                                    </p:set>
                                    <p:animEffect transition="in" filter="fade">
                                      <p:cBhvr>
                                        <p:cTn id="39" dur="1000"/>
                                        <p:tgtEl>
                                          <p:spTgt spid="9221">
                                            <p:txEl>
                                              <p:pRg st="9" end="9"/>
                                            </p:txEl>
                                          </p:spTgt>
                                        </p:tgtEl>
                                      </p:cBhvr>
                                    </p:animEffect>
                                    <p:anim calcmode="lin" valueType="num">
                                      <p:cBhvr>
                                        <p:cTn id="40" dur="1000" fill="hold"/>
                                        <p:tgtEl>
                                          <p:spTgt spid="9221">
                                            <p:txEl>
                                              <p:pRg st="9" end="9"/>
                                            </p:txEl>
                                          </p:spTgt>
                                        </p:tgtEl>
                                        <p:attrNameLst>
                                          <p:attrName>ppt_x</p:attrName>
                                        </p:attrNameLst>
                                      </p:cBhvr>
                                      <p:tavLst>
                                        <p:tav tm="0">
                                          <p:val>
                                            <p:strVal val="#ppt_x"/>
                                          </p:val>
                                        </p:tav>
                                        <p:tav tm="100000">
                                          <p:val>
                                            <p:strVal val="#ppt_x"/>
                                          </p:val>
                                        </p:tav>
                                      </p:tavLst>
                                    </p:anim>
                                    <p:anim calcmode="lin" valueType="num">
                                      <p:cBhvr>
                                        <p:cTn id="41" dur="1000" fill="hold"/>
                                        <p:tgtEl>
                                          <p:spTgt spid="9221">
                                            <p:txEl>
                                              <p:pRg st="9" end="9"/>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9221">
                                            <p:txEl>
                                              <p:pRg st="10" end="10"/>
                                            </p:txEl>
                                          </p:spTgt>
                                        </p:tgtEl>
                                        <p:attrNameLst>
                                          <p:attrName>style.visibility</p:attrName>
                                        </p:attrNameLst>
                                      </p:cBhvr>
                                      <p:to>
                                        <p:strVal val="visible"/>
                                      </p:to>
                                    </p:set>
                                    <p:animEffect transition="in" filter="fade">
                                      <p:cBhvr>
                                        <p:cTn id="44" dur="1000"/>
                                        <p:tgtEl>
                                          <p:spTgt spid="9221">
                                            <p:txEl>
                                              <p:pRg st="10" end="10"/>
                                            </p:txEl>
                                          </p:spTgt>
                                        </p:tgtEl>
                                      </p:cBhvr>
                                    </p:animEffect>
                                    <p:anim calcmode="lin" valueType="num">
                                      <p:cBhvr>
                                        <p:cTn id="45" dur="1000" fill="hold"/>
                                        <p:tgtEl>
                                          <p:spTgt spid="9221">
                                            <p:txEl>
                                              <p:pRg st="10" end="10"/>
                                            </p:txEl>
                                          </p:spTgt>
                                        </p:tgtEl>
                                        <p:attrNameLst>
                                          <p:attrName>ppt_x</p:attrName>
                                        </p:attrNameLst>
                                      </p:cBhvr>
                                      <p:tavLst>
                                        <p:tav tm="0">
                                          <p:val>
                                            <p:strVal val="#ppt_x"/>
                                          </p:val>
                                        </p:tav>
                                        <p:tav tm="100000">
                                          <p:val>
                                            <p:strVal val="#ppt_x"/>
                                          </p:val>
                                        </p:tav>
                                      </p:tavLst>
                                    </p:anim>
                                    <p:anim calcmode="lin" valueType="num">
                                      <p:cBhvr>
                                        <p:cTn id="46" dur="1000" fill="hold"/>
                                        <p:tgtEl>
                                          <p:spTgt spid="9221">
                                            <p:txEl>
                                              <p:pRg st="10" end="10"/>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9221">
                                            <p:txEl>
                                              <p:pRg st="11" end="11"/>
                                            </p:txEl>
                                          </p:spTgt>
                                        </p:tgtEl>
                                        <p:attrNameLst>
                                          <p:attrName>style.visibility</p:attrName>
                                        </p:attrNameLst>
                                      </p:cBhvr>
                                      <p:to>
                                        <p:strVal val="visible"/>
                                      </p:to>
                                    </p:set>
                                    <p:animEffect transition="in" filter="fade">
                                      <p:cBhvr>
                                        <p:cTn id="49" dur="1000"/>
                                        <p:tgtEl>
                                          <p:spTgt spid="9221">
                                            <p:txEl>
                                              <p:pRg st="11" end="11"/>
                                            </p:txEl>
                                          </p:spTgt>
                                        </p:tgtEl>
                                      </p:cBhvr>
                                    </p:animEffect>
                                    <p:anim calcmode="lin" valueType="num">
                                      <p:cBhvr>
                                        <p:cTn id="50" dur="1000" fill="hold"/>
                                        <p:tgtEl>
                                          <p:spTgt spid="9221">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9221">
                                            <p:txEl>
                                              <p:pRg st="11" end="11"/>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9221">
                                            <p:txEl>
                                              <p:pRg st="12" end="12"/>
                                            </p:txEl>
                                          </p:spTgt>
                                        </p:tgtEl>
                                        <p:attrNameLst>
                                          <p:attrName>style.visibility</p:attrName>
                                        </p:attrNameLst>
                                      </p:cBhvr>
                                      <p:to>
                                        <p:strVal val="visible"/>
                                      </p:to>
                                    </p:set>
                                    <p:animEffect transition="in" filter="fade">
                                      <p:cBhvr>
                                        <p:cTn id="54" dur="1000"/>
                                        <p:tgtEl>
                                          <p:spTgt spid="9221">
                                            <p:txEl>
                                              <p:pRg st="12" end="12"/>
                                            </p:txEl>
                                          </p:spTgt>
                                        </p:tgtEl>
                                      </p:cBhvr>
                                    </p:animEffect>
                                    <p:anim calcmode="lin" valueType="num">
                                      <p:cBhvr>
                                        <p:cTn id="55" dur="1000" fill="hold"/>
                                        <p:tgtEl>
                                          <p:spTgt spid="9221">
                                            <p:txEl>
                                              <p:pRg st="12" end="12"/>
                                            </p:txEl>
                                          </p:spTgt>
                                        </p:tgtEl>
                                        <p:attrNameLst>
                                          <p:attrName>ppt_x</p:attrName>
                                        </p:attrNameLst>
                                      </p:cBhvr>
                                      <p:tavLst>
                                        <p:tav tm="0">
                                          <p:val>
                                            <p:strVal val="#ppt_x"/>
                                          </p:val>
                                        </p:tav>
                                        <p:tav tm="100000">
                                          <p:val>
                                            <p:strVal val="#ppt_x"/>
                                          </p:val>
                                        </p:tav>
                                      </p:tavLst>
                                    </p:anim>
                                    <p:anim calcmode="lin" valueType="num">
                                      <p:cBhvr>
                                        <p:cTn id="56" dur="1000" fill="hold"/>
                                        <p:tgtEl>
                                          <p:spTgt spid="9221">
                                            <p:txEl>
                                              <p:pRg st="12" end="12"/>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9221">
                                            <p:txEl>
                                              <p:pRg st="13" end="13"/>
                                            </p:txEl>
                                          </p:spTgt>
                                        </p:tgtEl>
                                        <p:attrNameLst>
                                          <p:attrName>style.visibility</p:attrName>
                                        </p:attrNameLst>
                                      </p:cBhvr>
                                      <p:to>
                                        <p:strVal val="visible"/>
                                      </p:to>
                                    </p:set>
                                    <p:animEffect transition="in" filter="fade">
                                      <p:cBhvr>
                                        <p:cTn id="59" dur="1000"/>
                                        <p:tgtEl>
                                          <p:spTgt spid="9221">
                                            <p:txEl>
                                              <p:pRg st="13" end="13"/>
                                            </p:txEl>
                                          </p:spTgt>
                                        </p:tgtEl>
                                      </p:cBhvr>
                                    </p:animEffect>
                                    <p:anim calcmode="lin" valueType="num">
                                      <p:cBhvr>
                                        <p:cTn id="60" dur="1000" fill="hold"/>
                                        <p:tgtEl>
                                          <p:spTgt spid="9221">
                                            <p:txEl>
                                              <p:pRg st="13" end="13"/>
                                            </p:txEl>
                                          </p:spTgt>
                                        </p:tgtEl>
                                        <p:attrNameLst>
                                          <p:attrName>ppt_x</p:attrName>
                                        </p:attrNameLst>
                                      </p:cBhvr>
                                      <p:tavLst>
                                        <p:tav tm="0">
                                          <p:val>
                                            <p:strVal val="#ppt_x"/>
                                          </p:val>
                                        </p:tav>
                                        <p:tav tm="100000">
                                          <p:val>
                                            <p:strVal val="#ppt_x"/>
                                          </p:val>
                                        </p:tav>
                                      </p:tavLst>
                                    </p:anim>
                                    <p:anim calcmode="lin" valueType="num">
                                      <p:cBhvr>
                                        <p:cTn id="61" dur="1000" fill="hold"/>
                                        <p:tgtEl>
                                          <p:spTgt spid="9221">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9221">
                                            <p:txEl>
                                              <p:pRg st="16" end="16"/>
                                            </p:txEl>
                                          </p:spTgt>
                                        </p:tgtEl>
                                        <p:attrNameLst>
                                          <p:attrName>style.visibility</p:attrName>
                                        </p:attrNameLst>
                                      </p:cBhvr>
                                      <p:to>
                                        <p:strVal val="visible"/>
                                      </p:to>
                                    </p:set>
                                    <p:animEffect transition="in" filter="fade">
                                      <p:cBhvr>
                                        <p:cTn id="66" dur="1000"/>
                                        <p:tgtEl>
                                          <p:spTgt spid="9221">
                                            <p:txEl>
                                              <p:pRg st="16" end="16"/>
                                            </p:txEl>
                                          </p:spTgt>
                                        </p:tgtEl>
                                      </p:cBhvr>
                                    </p:animEffect>
                                    <p:anim calcmode="lin" valueType="num">
                                      <p:cBhvr>
                                        <p:cTn id="67" dur="1000" fill="hold"/>
                                        <p:tgtEl>
                                          <p:spTgt spid="9221">
                                            <p:txEl>
                                              <p:pRg st="16" end="16"/>
                                            </p:txEl>
                                          </p:spTgt>
                                        </p:tgtEl>
                                        <p:attrNameLst>
                                          <p:attrName>ppt_x</p:attrName>
                                        </p:attrNameLst>
                                      </p:cBhvr>
                                      <p:tavLst>
                                        <p:tav tm="0">
                                          <p:val>
                                            <p:strVal val="#ppt_x"/>
                                          </p:val>
                                        </p:tav>
                                        <p:tav tm="100000">
                                          <p:val>
                                            <p:strVal val="#ppt_x"/>
                                          </p:val>
                                        </p:tav>
                                      </p:tavLst>
                                    </p:anim>
                                    <p:anim calcmode="lin" valueType="num">
                                      <p:cBhvr>
                                        <p:cTn id="68" dur="1000" fill="hold"/>
                                        <p:tgtEl>
                                          <p:spTgt spid="9221">
                                            <p:txEl>
                                              <p:pRg st="16" end="16"/>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9221">
                                            <p:txEl>
                                              <p:pRg st="17" end="17"/>
                                            </p:txEl>
                                          </p:spTgt>
                                        </p:tgtEl>
                                        <p:attrNameLst>
                                          <p:attrName>style.visibility</p:attrName>
                                        </p:attrNameLst>
                                      </p:cBhvr>
                                      <p:to>
                                        <p:strVal val="visible"/>
                                      </p:to>
                                    </p:set>
                                    <p:animEffect transition="in" filter="fade">
                                      <p:cBhvr>
                                        <p:cTn id="71" dur="1000"/>
                                        <p:tgtEl>
                                          <p:spTgt spid="9221">
                                            <p:txEl>
                                              <p:pRg st="17" end="17"/>
                                            </p:txEl>
                                          </p:spTgt>
                                        </p:tgtEl>
                                      </p:cBhvr>
                                    </p:animEffect>
                                    <p:anim calcmode="lin" valueType="num">
                                      <p:cBhvr>
                                        <p:cTn id="72" dur="1000" fill="hold"/>
                                        <p:tgtEl>
                                          <p:spTgt spid="9221">
                                            <p:txEl>
                                              <p:pRg st="17" end="17"/>
                                            </p:txEl>
                                          </p:spTgt>
                                        </p:tgtEl>
                                        <p:attrNameLst>
                                          <p:attrName>ppt_x</p:attrName>
                                        </p:attrNameLst>
                                      </p:cBhvr>
                                      <p:tavLst>
                                        <p:tav tm="0">
                                          <p:val>
                                            <p:strVal val="#ppt_x"/>
                                          </p:val>
                                        </p:tav>
                                        <p:tav tm="100000">
                                          <p:val>
                                            <p:strVal val="#ppt_x"/>
                                          </p:val>
                                        </p:tav>
                                      </p:tavLst>
                                    </p:anim>
                                    <p:anim calcmode="lin" valueType="num">
                                      <p:cBhvr>
                                        <p:cTn id="73" dur="1000" fill="hold"/>
                                        <p:tgtEl>
                                          <p:spTgt spid="9221">
                                            <p:txEl>
                                              <p:pRg st="17" end="17"/>
                                            </p:txEl>
                                          </p:spTgt>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9221">
                                            <p:txEl>
                                              <p:pRg st="18" end="18"/>
                                            </p:txEl>
                                          </p:spTgt>
                                        </p:tgtEl>
                                        <p:attrNameLst>
                                          <p:attrName>style.visibility</p:attrName>
                                        </p:attrNameLst>
                                      </p:cBhvr>
                                      <p:to>
                                        <p:strVal val="visible"/>
                                      </p:to>
                                    </p:set>
                                    <p:animEffect transition="in" filter="fade">
                                      <p:cBhvr>
                                        <p:cTn id="76" dur="1000"/>
                                        <p:tgtEl>
                                          <p:spTgt spid="9221">
                                            <p:txEl>
                                              <p:pRg st="18" end="18"/>
                                            </p:txEl>
                                          </p:spTgt>
                                        </p:tgtEl>
                                      </p:cBhvr>
                                    </p:animEffect>
                                    <p:anim calcmode="lin" valueType="num">
                                      <p:cBhvr>
                                        <p:cTn id="77" dur="1000" fill="hold"/>
                                        <p:tgtEl>
                                          <p:spTgt spid="9221">
                                            <p:txEl>
                                              <p:pRg st="18" end="18"/>
                                            </p:txEl>
                                          </p:spTgt>
                                        </p:tgtEl>
                                        <p:attrNameLst>
                                          <p:attrName>ppt_x</p:attrName>
                                        </p:attrNameLst>
                                      </p:cBhvr>
                                      <p:tavLst>
                                        <p:tav tm="0">
                                          <p:val>
                                            <p:strVal val="#ppt_x"/>
                                          </p:val>
                                        </p:tav>
                                        <p:tav tm="100000">
                                          <p:val>
                                            <p:strVal val="#ppt_x"/>
                                          </p:val>
                                        </p:tav>
                                      </p:tavLst>
                                    </p:anim>
                                    <p:anim calcmode="lin" valueType="num">
                                      <p:cBhvr>
                                        <p:cTn id="78" dur="1000" fill="hold"/>
                                        <p:tgtEl>
                                          <p:spTgt spid="9221">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ésentation1">
  <a:themeElements>
    <a:clrScheme name="Présentation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ésentation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ésentation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ésentation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ésentation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ésentation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ésentation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ésentation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ésentation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Data\Microsoft\Modèles\Présentation1.pot</Template>
  <TotalTime>22906</TotalTime>
  <Words>3151</Words>
  <Application>Microsoft Office PowerPoint</Application>
  <PresentationFormat>Affichage à l'écran (4:3)</PresentationFormat>
  <Paragraphs>674</Paragraphs>
  <Slides>36</Slides>
  <Notes>36</Notes>
  <HiddenSlides>0</HiddenSlides>
  <MMClips>0</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Présentation1</vt:lpstr>
      <vt:lpstr>Le Bureau d’Enquêtes  sur les Evénements de Mer</vt:lpstr>
      <vt:lpstr>Hier</vt:lpstr>
      <vt:lpstr>Aujourd’hui</vt:lpstr>
      <vt:lpstr>Les missions du BEAmer</vt:lpstr>
      <vt:lpstr>Les missions du BEAmer</vt:lpstr>
      <vt:lpstr>Les moyens du BEA mer</vt:lpstr>
      <vt:lpstr>Le contexte juridique</vt:lpstr>
      <vt:lpstr>Au plan international</vt:lpstr>
      <vt:lpstr>Au plan communautaire</vt:lpstr>
      <vt:lpstr>Réglementation nationale</vt:lpstr>
      <vt:lpstr>Les enquêtes : Quand et Où</vt:lpstr>
      <vt:lpstr>Les obligations d’enquêter</vt:lpstr>
      <vt:lpstr>Les obligations d’enquêter</vt:lpstr>
      <vt:lpstr>Les autres événements</vt:lpstr>
      <vt:lpstr>Enquêtes BEA Mer 2015</vt:lpstr>
      <vt:lpstr>Les enquêtes</vt:lpstr>
      <vt:lpstr>Les enquêtes : l’objectif</vt:lpstr>
      <vt:lpstr>A titre d’exemples</vt:lpstr>
      <vt:lpstr>Présentation PowerPoint</vt:lpstr>
      <vt:lpstr>Les enquêtes : le déroulement</vt:lpstr>
      <vt:lpstr>L’analyse : la recherche des facteurs</vt:lpstr>
      <vt:lpstr>LES RECOMMANDATIONS</vt:lpstr>
      <vt:lpstr>Recommandations récurrentes (pêche)</vt:lpstr>
      <vt:lpstr>Recommandations récurrentes (commerce)</vt:lpstr>
      <vt:lpstr>Des facteurs déterminants récurrents</vt:lpstr>
      <vt:lpstr>Les constantes du facteur humain</vt:lpstr>
      <vt:lpstr>Et après ?</vt:lpstr>
      <vt:lpstr>Les CATS</vt:lpstr>
      <vt:lpstr> Le Marion Dufresne talonnage dans l’archipel de Crozet  Le 14/11/2012 à 08h55  </vt:lpstr>
      <vt:lpstr>Présentation PowerPoint</vt:lpstr>
      <vt:lpstr> A la suite de ce TALONNAGE … </vt:lpstr>
      <vt:lpstr> A la suite de ce TALONNAGE … (2) </vt:lpstr>
      <vt:lpstr> Les enquêtes en matière de plaisance </vt:lpstr>
      <vt:lpstr> Les enquêtes en matière de plaisance </vt:lpstr>
      <vt:lpstr> MOUSETRAP </vt:lpstr>
      <vt:lpstr>Merci de votre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JST/CETMEF 2003</dc:title>
  <dc:creator>Georges TOURRET</dc:creator>
  <cp:lastModifiedBy>Frédéric Denefle</cp:lastModifiedBy>
  <cp:revision>725</cp:revision>
  <cp:lastPrinted>2015-11-24T14:40:06Z</cp:lastPrinted>
  <dcterms:created xsi:type="dcterms:W3CDTF">2002-09-22T06:29:52Z</dcterms:created>
  <dcterms:modified xsi:type="dcterms:W3CDTF">2016-06-29T13:34:26Z</dcterms:modified>
</cp:coreProperties>
</file>